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handoutMasterIdLst>
    <p:handoutMasterId r:id="rId20"/>
  </p:handoutMasterIdLst>
  <p:sldIdLst>
    <p:sldId id="256" r:id="rId2"/>
    <p:sldId id="258" r:id="rId3"/>
    <p:sldId id="267" r:id="rId4"/>
    <p:sldId id="272" r:id="rId5"/>
    <p:sldId id="273" r:id="rId6"/>
    <p:sldId id="260" r:id="rId7"/>
    <p:sldId id="268" r:id="rId8"/>
    <p:sldId id="263" r:id="rId9"/>
    <p:sldId id="264" r:id="rId10"/>
    <p:sldId id="269" r:id="rId11"/>
    <p:sldId id="281" r:id="rId12"/>
    <p:sldId id="276" r:id="rId13"/>
    <p:sldId id="275" r:id="rId14"/>
    <p:sldId id="270" r:id="rId15"/>
    <p:sldId id="278" r:id="rId16"/>
    <p:sldId id="280" r:id="rId17"/>
    <p:sldId id="27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4" autoAdjust="0"/>
    <p:restoredTop sz="74335"/>
  </p:normalViewPr>
  <p:slideViewPr>
    <p:cSldViewPr>
      <p:cViewPr varScale="1">
        <p:scale>
          <a:sx n="80" d="100"/>
          <a:sy n="80" d="100"/>
        </p:scale>
        <p:origin x="936" y="184"/>
      </p:cViewPr>
      <p:guideLst>
        <p:guide orient="horz" pos="2160"/>
        <p:guide pos="2880"/>
      </p:guideLst>
    </p:cSldViewPr>
  </p:slideViewPr>
  <p:notesTextViewPr>
    <p:cViewPr>
      <p:scale>
        <a:sx n="100" d="100"/>
        <a:sy n="100" d="100"/>
      </p:scale>
      <p:origin x="0" y="0"/>
    </p:cViewPr>
  </p:notesTextViewPr>
  <p:notesViewPr>
    <p:cSldViewPr>
      <p:cViewPr varScale="1">
        <p:scale>
          <a:sx n="73" d="100"/>
          <a:sy n="73" d="100"/>
        </p:scale>
        <p:origin x="-154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B7DC6E6-A989-4289-9B04-6BD293F6C93B}" type="slidenum">
              <a:rPr lang="ru-RU"/>
              <a:pPr/>
              <a:t>‹#›</a:t>
            </a:fld>
            <a:endParaRPr lang="ru-RU"/>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important as the topic is in the football world of injuries. This presentation will not include those injuries.</a:t>
            </a:r>
          </a:p>
          <a:p>
            <a:r>
              <a:rPr lang="en-US" dirty="0"/>
              <a:t>* The number of injuries have decreased dramatically with the advancements in technology of helmets and pads.</a:t>
            </a:r>
          </a:p>
        </p:txBody>
      </p:sp>
      <p:sp>
        <p:nvSpPr>
          <p:cNvPr id="4" name="Slide Number Placeholder 3"/>
          <p:cNvSpPr>
            <a:spLocks noGrp="1"/>
          </p:cNvSpPr>
          <p:nvPr>
            <p:ph type="sldNum" sz="quarter" idx="5"/>
          </p:nvPr>
        </p:nvSpPr>
        <p:spPr/>
        <p:txBody>
          <a:bodyPr/>
          <a:lstStyle/>
          <a:p>
            <a:fld id="{EB7DC6E6-A989-4289-9B04-6BD293F6C93B}" type="slidenum">
              <a:rPr lang="ru-RU" smtClean="0"/>
              <a:pPr/>
              <a:t>2</a:t>
            </a:fld>
            <a:endParaRPr lang="ru-RU"/>
          </a:p>
        </p:txBody>
      </p:sp>
    </p:spTree>
    <p:extLst>
      <p:ext uri="{BB962C8B-B14F-4D97-AF65-F5344CB8AC3E}">
        <p14:creationId xmlns:p14="http://schemas.microsoft.com/office/powerpoint/2010/main" val="13227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b="0" dirty="0"/>
              <a:t> In this model we simplify the model so that we can see if we can prove that there is a differences between the injuries in the field type. This is will prove that the field type differences are slightly significant on a 0.05 alpha level, but in the event that we are looking at a 0.08 significance, we see the difference.</a:t>
            </a:r>
            <a:r>
              <a:rPr lang="en-US" sz="1400" b="1" dirty="0"/>
              <a:t>    </a:t>
            </a:r>
          </a:p>
          <a:p>
            <a:pPr marL="0" indent="0">
              <a:buFont typeface="Arial" panose="020B0604020202020204" pitchFamily="34" charset="0"/>
              <a:buNone/>
            </a:pPr>
            <a:r>
              <a:rPr lang="en-US" sz="1400" b="1" dirty="0"/>
              <a:t>     AIC      BIC   </a:t>
            </a:r>
            <a:r>
              <a:rPr lang="en-US" sz="1400" b="1" dirty="0" err="1"/>
              <a:t>logLik</a:t>
            </a:r>
            <a:r>
              <a:rPr lang="en-US" sz="1400" b="1" dirty="0"/>
              <a:t> deviance </a:t>
            </a:r>
            <a:r>
              <a:rPr lang="en-US" sz="1400" b="1" dirty="0" err="1"/>
              <a:t>df.resid</a:t>
            </a:r>
            <a:r>
              <a:rPr lang="en-US" sz="1400" b="1" dirty="0"/>
              <a:t> </a:t>
            </a:r>
            <a:endParaRPr lang="en-US" sz="1400" b="0" dirty="0"/>
          </a:p>
          <a:p>
            <a:pPr marL="0" indent="0">
              <a:buFont typeface="Arial" panose="020B0604020202020204" pitchFamily="34" charset="0"/>
              <a:buNone/>
            </a:pPr>
            <a:r>
              <a:rPr lang="en-US" sz="1400" b="0" dirty="0"/>
              <a:t>  1230.0   1286.4   -609.0   1218.0    89730 </a:t>
            </a:r>
          </a:p>
          <a:p>
            <a:pPr marL="0" indent="0">
              <a:buFont typeface="Arial" panose="020B0604020202020204" pitchFamily="34" charset="0"/>
              <a:buNone/>
            </a:pPr>
            <a:r>
              <a:rPr lang="en-US" sz="1400" b="1" dirty="0"/>
              <a:t>Scaled residuals:</a:t>
            </a:r>
          </a:p>
          <a:p>
            <a:pPr marL="0" indent="0">
              <a:buFont typeface="Arial" panose="020B0604020202020204" pitchFamily="34" charset="0"/>
              <a:buNone/>
            </a:pPr>
            <a:r>
              <a:rPr lang="en-US" sz="1400" dirty="0"/>
              <a:t> Min     1Q     Median     3Q    Max </a:t>
            </a:r>
          </a:p>
          <a:p>
            <a:pPr marL="0" indent="0">
              <a:buFont typeface="Arial" panose="020B0604020202020204" pitchFamily="34" charset="0"/>
              <a:buNone/>
            </a:pPr>
            <a:r>
              <a:rPr lang="en-US" sz="1400" dirty="0"/>
              <a:t>-0.058 -0.032 -0.026 -0.020 49.183 </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 	             </a:t>
            </a:r>
            <a:r>
              <a:rPr lang="en-US" sz="1400" b="1" dirty="0"/>
              <a:t>Estimate   Std. Error  z value    </a:t>
            </a:r>
            <a:r>
              <a:rPr lang="en-US" sz="1400" b="1" dirty="0" err="1"/>
              <a:t>Pr</a:t>
            </a:r>
            <a:r>
              <a:rPr lang="en-US" sz="1400" b="1" dirty="0"/>
              <a:t>(&gt;|z|)    </a:t>
            </a:r>
          </a:p>
          <a:p>
            <a:pPr marL="0" indent="0">
              <a:buFont typeface="Arial" panose="020B0604020202020204" pitchFamily="34" charset="0"/>
              <a:buNone/>
            </a:pPr>
            <a:r>
              <a:rPr lang="en-US" sz="1400" dirty="0"/>
              <a:t>(Intercept)                -6.45394    0.25020 -25.795    &lt; 2e-16 ***</a:t>
            </a:r>
          </a:p>
          <a:p>
            <a:pPr marL="0" indent="0">
              <a:buFont typeface="Arial" panose="020B0604020202020204" pitchFamily="34" charset="0"/>
              <a:buNone/>
            </a:pPr>
            <a:r>
              <a:rPr lang="en-US" sz="1400" b="1" i="1" dirty="0" err="1"/>
              <a:t>FieldTypeSynthetic</a:t>
            </a:r>
            <a:r>
              <a:rPr lang="en-US" sz="1400" b="1" i="1" dirty="0"/>
              <a:t>  0.41561    0.23255   1.787      0.0739 .  </a:t>
            </a:r>
          </a:p>
          <a:p>
            <a:pPr marL="0" indent="0">
              <a:buFont typeface="Arial" panose="020B0604020202020204" pitchFamily="34" charset="0"/>
              <a:buNone/>
            </a:pPr>
            <a:r>
              <a:rPr lang="en-US" sz="1400" dirty="0" err="1"/>
              <a:t>PlayerGame</a:t>
            </a:r>
            <a:r>
              <a:rPr lang="en-US" sz="1400" dirty="0"/>
              <a:t>           - 0.08886    0.02220  -4.003     6.26e-05 ***</a:t>
            </a:r>
          </a:p>
        </p:txBody>
      </p:sp>
      <p:sp>
        <p:nvSpPr>
          <p:cNvPr id="4" name="Slide Number Placeholder 3"/>
          <p:cNvSpPr>
            <a:spLocks noGrp="1"/>
          </p:cNvSpPr>
          <p:nvPr>
            <p:ph type="sldNum" sz="quarter" idx="5"/>
          </p:nvPr>
        </p:nvSpPr>
        <p:spPr/>
        <p:txBody>
          <a:bodyPr/>
          <a:lstStyle/>
          <a:p>
            <a:fld id="{EB7DC6E6-A989-4289-9B04-6BD293F6C93B}" type="slidenum">
              <a:rPr lang="ru-RU" smtClean="0"/>
              <a:pPr/>
              <a:t>12</a:t>
            </a:fld>
            <a:endParaRPr lang="ru-RU"/>
          </a:p>
        </p:txBody>
      </p:sp>
    </p:spTree>
    <p:extLst>
      <p:ext uri="{BB962C8B-B14F-4D97-AF65-F5344CB8AC3E}">
        <p14:creationId xmlns:p14="http://schemas.microsoft.com/office/powerpoint/2010/main" val="7067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b="0" dirty="0"/>
              <a:t> In this model we </a:t>
            </a:r>
          </a:p>
          <a:p>
            <a:pPr marL="0" indent="0">
              <a:buFont typeface="Arial" panose="020B0604020202020204" pitchFamily="34" charset="0"/>
              <a:buNone/>
            </a:pPr>
            <a:r>
              <a:rPr lang="en-US" sz="1400" b="0" dirty="0"/>
              <a:t>    </a:t>
            </a:r>
            <a:r>
              <a:rPr lang="en-US" sz="1400" b="1" dirty="0"/>
              <a:t>AIC      BIC   </a:t>
            </a:r>
            <a:r>
              <a:rPr lang="en-US" sz="1400" b="1" dirty="0" err="1"/>
              <a:t>logLik</a:t>
            </a:r>
            <a:r>
              <a:rPr lang="en-US" sz="1400" b="1" dirty="0"/>
              <a:t>   deviance </a:t>
            </a:r>
            <a:r>
              <a:rPr lang="en-US" sz="1400" b="1" dirty="0" err="1"/>
              <a:t>df.resid</a:t>
            </a:r>
            <a:r>
              <a:rPr lang="en-US" sz="1400" b="1" dirty="0"/>
              <a:t> </a:t>
            </a:r>
          </a:p>
          <a:p>
            <a:pPr marL="0" indent="0">
              <a:buFont typeface="Arial" panose="020B0604020202020204" pitchFamily="34" charset="0"/>
              <a:buNone/>
            </a:pPr>
            <a:r>
              <a:rPr lang="en-US" sz="1400" b="1" dirty="0"/>
              <a:t>  </a:t>
            </a:r>
            <a:r>
              <a:rPr lang="en-US" sz="1400" b="0" dirty="0"/>
              <a:t>1219.3   1360.4   -594.6   1189.3    89721 </a:t>
            </a:r>
          </a:p>
          <a:p>
            <a:pPr marL="0" indent="0">
              <a:buFont typeface="Arial" panose="020B0604020202020204" pitchFamily="34" charset="0"/>
              <a:buNone/>
            </a:pPr>
            <a:endParaRPr lang="en-US" sz="1400" b="1" dirty="0"/>
          </a:p>
          <a:p>
            <a:pPr marL="0" indent="0">
              <a:buFont typeface="Arial" panose="020B0604020202020204" pitchFamily="34" charset="0"/>
              <a:buNone/>
            </a:pPr>
            <a:r>
              <a:rPr lang="en-US" sz="1400" b="1" dirty="0"/>
              <a:t>Scaled residuals:</a:t>
            </a:r>
          </a:p>
          <a:p>
            <a:pPr marL="0" indent="0">
              <a:buFont typeface="Arial" panose="020B0604020202020204" pitchFamily="34" charset="0"/>
              <a:buNone/>
            </a:pPr>
            <a:r>
              <a:rPr lang="en-US" sz="1400" dirty="0"/>
              <a:t> Min     1Q     Median     3Q    Max </a:t>
            </a:r>
          </a:p>
          <a:p>
            <a:pPr marL="0" indent="0">
              <a:buFont typeface="Arial" panose="020B0604020202020204" pitchFamily="34" charset="0"/>
              <a:buNone/>
            </a:pPr>
            <a:r>
              <a:rPr lang="en-US" sz="1400" dirty="0"/>
              <a:t>-0.081 -0.032 -0.024 -0.015 56.854 </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 Fixed effects:</a:t>
            </a:r>
          </a:p>
          <a:p>
            <a:pPr marL="0" indent="0">
              <a:buFont typeface="Arial" panose="020B0604020202020204" pitchFamily="34" charset="0"/>
              <a:buNone/>
            </a:pPr>
            <a:r>
              <a:rPr lang="en-US" sz="1400" dirty="0"/>
              <a:t>                                           </a:t>
            </a:r>
            <a:r>
              <a:rPr lang="en-US" sz="1400" b="1" dirty="0"/>
              <a:t>Estimate Std. Error z value </a:t>
            </a:r>
            <a:r>
              <a:rPr lang="en-US" sz="1400" b="1" dirty="0" err="1"/>
              <a:t>Pr</a:t>
            </a:r>
            <a:r>
              <a:rPr lang="en-US" sz="1400" b="1" dirty="0"/>
              <a:t>(&gt;|z|)    </a:t>
            </a:r>
          </a:p>
          <a:p>
            <a:pPr marL="0" indent="0">
              <a:buFont typeface="Arial" panose="020B0604020202020204" pitchFamily="34" charset="0"/>
              <a:buNone/>
            </a:pPr>
            <a:r>
              <a:rPr lang="en-US" sz="1400" dirty="0"/>
              <a:t>(Intercept)                         -6.229291   0.554612 -11.232  &lt; 2e-16 ***</a:t>
            </a:r>
          </a:p>
          <a:p>
            <a:pPr marL="0" indent="0">
              <a:buFont typeface="Arial" panose="020B0604020202020204" pitchFamily="34" charset="0"/>
              <a:buNone/>
            </a:pPr>
            <a:r>
              <a:rPr lang="en-US" sz="1400" b="1" i="1" dirty="0" err="1"/>
              <a:t>FieldTypeSynthetic</a:t>
            </a:r>
            <a:r>
              <a:rPr lang="en-US" sz="1400" b="1" i="1" dirty="0"/>
              <a:t>             0.488659   0.280914   1.740   0.0819 .  </a:t>
            </a:r>
          </a:p>
          <a:p>
            <a:pPr marL="0" indent="0">
              <a:buFont typeface="Arial" panose="020B0604020202020204" pitchFamily="34" charset="0"/>
              <a:buNone/>
            </a:pPr>
            <a:r>
              <a:rPr lang="en-US" sz="1400" dirty="0" err="1"/>
              <a:t>Weather_factor_Cloudy</a:t>
            </a:r>
            <a:r>
              <a:rPr lang="en-US" sz="1400" dirty="0"/>
              <a:t>        0.002542   0.379344   0.007   0.9947    </a:t>
            </a:r>
          </a:p>
          <a:p>
            <a:pPr marL="0" indent="0">
              <a:buFont typeface="Arial" panose="020B0604020202020204" pitchFamily="34" charset="0"/>
              <a:buNone/>
            </a:pPr>
            <a:r>
              <a:rPr lang="en-US" sz="1400" b="1" i="1" dirty="0" err="1"/>
              <a:t>Weather_factor_Cold</a:t>
            </a:r>
            <a:r>
              <a:rPr lang="en-US" sz="1400" b="1" i="1" dirty="0"/>
              <a:t>          1.388045   0.667229   2.080   0.0375 *  </a:t>
            </a:r>
          </a:p>
          <a:p>
            <a:pPr marL="0" indent="0">
              <a:buFont typeface="Arial" panose="020B0604020202020204" pitchFamily="34" charset="0"/>
              <a:buNone/>
            </a:pPr>
            <a:r>
              <a:rPr lang="en-US" sz="1400" dirty="0" err="1"/>
              <a:t>Weather_factor_Indoor</a:t>
            </a:r>
            <a:r>
              <a:rPr lang="en-US" sz="1400" dirty="0"/>
              <a:t>        0.721247   0.570286   1.265   0.2060    </a:t>
            </a:r>
          </a:p>
          <a:p>
            <a:pPr marL="0" indent="0">
              <a:buFont typeface="Arial" panose="020B0604020202020204" pitchFamily="34" charset="0"/>
              <a:buNone/>
            </a:pPr>
            <a:r>
              <a:rPr lang="en-US" sz="1400" dirty="0" err="1"/>
              <a:t>Weather_factor_NA</a:t>
            </a:r>
            <a:r>
              <a:rPr lang="en-US" sz="1400" dirty="0"/>
              <a:t>          -11.357927  13.910234  -0.817   0.4142    </a:t>
            </a:r>
          </a:p>
          <a:p>
            <a:pPr marL="0" indent="0">
              <a:buFont typeface="Arial" panose="020B0604020202020204" pitchFamily="34" charset="0"/>
              <a:buNone/>
            </a:pPr>
            <a:r>
              <a:rPr lang="en-US" sz="1400" dirty="0" err="1"/>
              <a:t>Weather_factor_Rain</a:t>
            </a:r>
            <a:r>
              <a:rPr lang="en-US" sz="1400" dirty="0"/>
              <a:t>          0.188177   0.527726   0.357   0.7214    </a:t>
            </a:r>
          </a:p>
          <a:p>
            <a:pPr marL="0" indent="0">
              <a:buFont typeface="Arial" panose="020B0604020202020204" pitchFamily="34" charset="0"/>
              <a:buNone/>
            </a:pPr>
            <a:r>
              <a:rPr lang="en-US" sz="1400" dirty="0" err="1"/>
              <a:t>Weather_factor_Sunny</a:t>
            </a:r>
            <a:r>
              <a:rPr lang="en-US" sz="1400" dirty="0"/>
              <a:t>        -0.502240   0.431765  -1.163   0.2447    </a:t>
            </a:r>
          </a:p>
          <a:p>
            <a:pPr marL="0" indent="0">
              <a:buFont typeface="Arial" panose="020B0604020202020204" pitchFamily="34" charset="0"/>
              <a:buNone/>
            </a:pPr>
            <a:r>
              <a:rPr lang="en-US" sz="1400" dirty="0" err="1"/>
              <a:t>StadimuType_factor_Indoor</a:t>
            </a:r>
            <a:r>
              <a:rPr lang="en-US" sz="1400" dirty="0"/>
              <a:t>   -0.570537   0.505221  -1.129   0.2588    </a:t>
            </a:r>
          </a:p>
          <a:p>
            <a:pPr marL="0" indent="0">
              <a:buFont typeface="Arial" panose="020B0604020202020204" pitchFamily="34" charset="0"/>
              <a:buNone/>
            </a:pPr>
            <a:r>
              <a:rPr lang="en-US" sz="1400" dirty="0" err="1"/>
              <a:t>StadimuType_factor_NA</a:t>
            </a:r>
            <a:r>
              <a:rPr lang="en-US" sz="1400" dirty="0"/>
              <a:t>      -11.742380  22.887594  -0.513   0.6079    </a:t>
            </a:r>
          </a:p>
          <a:p>
            <a:pPr marL="0" indent="0">
              <a:buFont typeface="Arial" panose="020B0604020202020204" pitchFamily="34" charset="0"/>
              <a:buNone/>
            </a:pPr>
            <a:r>
              <a:rPr lang="en-US" sz="1400" dirty="0" err="1"/>
              <a:t>StadimuType_factor_Outdoor</a:t>
            </a:r>
            <a:r>
              <a:rPr lang="en-US" sz="1400" dirty="0"/>
              <a:t>  -0.060659   0.406868  -0.149   0.8815    </a:t>
            </a:r>
          </a:p>
          <a:p>
            <a:pPr marL="0" indent="0">
              <a:buFont typeface="Arial" panose="020B0604020202020204" pitchFamily="34" charset="0"/>
              <a:buNone/>
            </a:pPr>
            <a:r>
              <a:rPr lang="en-US" sz="1400" dirty="0" err="1"/>
              <a:t>PlayerGame</a:t>
            </a:r>
            <a:r>
              <a:rPr lang="en-US" sz="1400" dirty="0"/>
              <a:t>                    -0.097668   0.023905  -4.086 4.39e-05 ***</a:t>
            </a:r>
          </a:p>
        </p:txBody>
      </p:sp>
      <p:sp>
        <p:nvSpPr>
          <p:cNvPr id="4" name="Slide Number Placeholder 3"/>
          <p:cNvSpPr>
            <a:spLocks noGrp="1"/>
          </p:cNvSpPr>
          <p:nvPr>
            <p:ph type="sldNum" sz="quarter" idx="5"/>
          </p:nvPr>
        </p:nvSpPr>
        <p:spPr/>
        <p:txBody>
          <a:bodyPr/>
          <a:lstStyle/>
          <a:p>
            <a:fld id="{EB7DC6E6-A989-4289-9B04-6BD293F6C93B}" type="slidenum">
              <a:rPr lang="ru-RU" smtClean="0"/>
              <a:pPr/>
              <a:t>13</a:t>
            </a:fld>
            <a:endParaRPr lang="ru-RU"/>
          </a:p>
        </p:txBody>
      </p:sp>
    </p:spTree>
    <p:extLst>
      <p:ext uri="{BB962C8B-B14F-4D97-AF65-F5344CB8AC3E}">
        <p14:creationId xmlns:p14="http://schemas.microsoft.com/office/powerpoint/2010/main" val="327737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matrix for fixed effects in each model.</a:t>
            </a:r>
          </a:p>
        </p:txBody>
      </p:sp>
      <p:sp>
        <p:nvSpPr>
          <p:cNvPr id="4" name="Slide Number Placeholder 3"/>
          <p:cNvSpPr>
            <a:spLocks noGrp="1"/>
          </p:cNvSpPr>
          <p:nvPr>
            <p:ph type="sldNum" sz="quarter" idx="5"/>
          </p:nvPr>
        </p:nvSpPr>
        <p:spPr/>
        <p:txBody>
          <a:bodyPr/>
          <a:lstStyle/>
          <a:p>
            <a:fld id="{EB7DC6E6-A989-4289-9B04-6BD293F6C93B}" type="slidenum">
              <a:rPr lang="ru-RU" smtClean="0"/>
              <a:pPr/>
              <a:t>15</a:t>
            </a:fld>
            <a:endParaRPr lang="ru-RU"/>
          </a:p>
        </p:txBody>
      </p:sp>
    </p:spTree>
    <p:extLst>
      <p:ext uri="{BB962C8B-B14F-4D97-AF65-F5344CB8AC3E}">
        <p14:creationId xmlns:p14="http://schemas.microsoft.com/office/powerpoint/2010/main" val="375476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Use this slide to drive home the differences on the body and the type of injuries for the player.</a:t>
            </a:r>
          </a:p>
          <a:p>
            <a:pPr marL="285750" indent="-285750">
              <a:buFont typeface="Arial" panose="020B0604020202020204" pitchFamily="34" charset="0"/>
              <a:buChar char="•"/>
            </a:pPr>
            <a:r>
              <a:rPr lang="en-US" sz="1400" dirty="0"/>
              <a:t> </a:t>
            </a:r>
          </a:p>
        </p:txBody>
      </p:sp>
      <p:sp>
        <p:nvSpPr>
          <p:cNvPr id="4" name="Slide Number Placeholder 3"/>
          <p:cNvSpPr>
            <a:spLocks noGrp="1"/>
          </p:cNvSpPr>
          <p:nvPr>
            <p:ph type="sldNum" sz="quarter" idx="5"/>
          </p:nvPr>
        </p:nvSpPr>
        <p:spPr/>
        <p:txBody>
          <a:bodyPr/>
          <a:lstStyle/>
          <a:p>
            <a:fld id="{EB7DC6E6-A989-4289-9B04-6BD293F6C93B}" type="slidenum">
              <a:rPr lang="ru-RU" smtClean="0"/>
              <a:pPr/>
              <a:t>4</a:t>
            </a:fld>
            <a:endParaRPr lang="ru-RU"/>
          </a:p>
        </p:txBody>
      </p:sp>
    </p:spTree>
    <p:extLst>
      <p:ext uri="{BB962C8B-B14F-4D97-AF65-F5344CB8AC3E}">
        <p14:creationId xmlns:p14="http://schemas.microsoft.com/office/powerpoint/2010/main" val="49373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demonstrate the effects that the weather will have on the play of game, the turf vs natural grass, whether or the roof is open or not. </a:t>
            </a:r>
          </a:p>
        </p:txBody>
      </p:sp>
      <p:sp>
        <p:nvSpPr>
          <p:cNvPr id="4" name="Slide Number Placeholder 3"/>
          <p:cNvSpPr>
            <a:spLocks noGrp="1"/>
          </p:cNvSpPr>
          <p:nvPr>
            <p:ph type="sldNum" sz="quarter" idx="5"/>
          </p:nvPr>
        </p:nvSpPr>
        <p:spPr/>
        <p:txBody>
          <a:bodyPr/>
          <a:lstStyle/>
          <a:p>
            <a:fld id="{EB7DC6E6-A989-4289-9B04-6BD293F6C93B}" type="slidenum">
              <a:rPr lang="ru-RU" smtClean="0"/>
              <a:pPr/>
              <a:t>5</a:t>
            </a:fld>
            <a:endParaRPr lang="ru-RU"/>
          </a:p>
        </p:txBody>
      </p:sp>
    </p:spTree>
    <p:extLst>
      <p:ext uri="{BB962C8B-B14F-4D97-AF65-F5344CB8AC3E}">
        <p14:creationId xmlns:p14="http://schemas.microsoft.com/office/powerpoint/2010/main" val="354510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There are 105 players that are in the injury report. There are 77 players that were hurt in the middle of the game. As mention in the slide before, so players get hurt during training/ training camp. This was considered in the analysis.</a:t>
            </a:r>
          </a:p>
        </p:txBody>
      </p:sp>
      <p:sp>
        <p:nvSpPr>
          <p:cNvPr id="4" name="Slide Number Placeholder 3"/>
          <p:cNvSpPr>
            <a:spLocks noGrp="1"/>
          </p:cNvSpPr>
          <p:nvPr>
            <p:ph type="sldNum" sz="quarter" idx="5"/>
          </p:nvPr>
        </p:nvSpPr>
        <p:spPr/>
        <p:txBody>
          <a:bodyPr/>
          <a:lstStyle/>
          <a:p>
            <a:fld id="{EB7DC6E6-A989-4289-9B04-6BD293F6C93B}" type="slidenum">
              <a:rPr lang="ru-RU" smtClean="0"/>
              <a:pPr/>
              <a:t>6</a:t>
            </a:fld>
            <a:endParaRPr lang="ru-RU"/>
          </a:p>
        </p:txBody>
      </p:sp>
    </p:spTree>
    <p:extLst>
      <p:ext uri="{BB962C8B-B14F-4D97-AF65-F5344CB8AC3E}">
        <p14:creationId xmlns:p14="http://schemas.microsoft.com/office/powerpoint/2010/main" val="554140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important as the topic is in the football world of injuries. This presentation will not include those injuries.</a:t>
            </a:r>
          </a:p>
          <a:p>
            <a:r>
              <a:rPr lang="en-US" dirty="0"/>
              <a:t>* The number of injuries have decreased dramatically with the advancements in technology of helmets and pads.</a:t>
            </a:r>
          </a:p>
        </p:txBody>
      </p:sp>
      <p:sp>
        <p:nvSpPr>
          <p:cNvPr id="4" name="Slide Number Placeholder 3"/>
          <p:cNvSpPr>
            <a:spLocks noGrp="1"/>
          </p:cNvSpPr>
          <p:nvPr>
            <p:ph type="sldNum" sz="quarter" idx="5"/>
          </p:nvPr>
        </p:nvSpPr>
        <p:spPr/>
        <p:txBody>
          <a:bodyPr/>
          <a:lstStyle/>
          <a:p>
            <a:fld id="{EB7DC6E6-A989-4289-9B04-6BD293F6C93B}" type="slidenum">
              <a:rPr lang="ru-RU" smtClean="0"/>
              <a:pPr/>
              <a:t>7</a:t>
            </a:fld>
            <a:endParaRPr lang="ru-RU"/>
          </a:p>
        </p:txBody>
      </p:sp>
    </p:spTree>
    <p:extLst>
      <p:ext uri="{BB962C8B-B14F-4D97-AF65-F5344CB8AC3E}">
        <p14:creationId xmlns:p14="http://schemas.microsoft.com/office/powerpoint/2010/main" val="602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There are obvious correlations between the Field type, Weather Factor and Stadium Type.</a:t>
            </a:r>
          </a:p>
          <a:p>
            <a:r>
              <a:rPr lang="en-US" sz="1400" dirty="0"/>
              <a:t>**As the model stands now, it works to produce a very interesting outcome. I would like to incorporate the position group, the number of games that the player as well as the number of games that the player has played. This model could also take on the amount of time that the player has played in the league as a result to the time limit for the class, I didn’t get to this point just yet.</a:t>
            </a:r>
          </a:p>
        </p:txBody>
      </p:sp>
      <p:sp>
        <p:nvSpPr>
          <p:cNvPr id="4" name="Slide Number Placeholder 3"/>
          <p:cNvSpPr>
            <a:spLocks noGrp="1"/>
          </p:cNvSpPr>
          <p:nvPr>
            <p:ph type="sldNum" sz="quarter" idx="5"/>
          </p:nvPr>
        </p:nvSpPr>
        <p:spPr/>
        <p:txBody>
          <a:bodyPr/>
          <a:lstStyle/>
          <a:p>
            <a:fld id="{EB7DC6E6-A989-4289-9B04-6BD293F6C93B}" type="slidenum">
              <a:rPr lang="ru-RU" smtClean="0"/>
              <a:pPr/>
              <a:t>8</a:t>
            </a:fld>
            <a:endParaRPr lang="ru-RU"/>
          </a:p>
        </p:txBody>
      </p:sp>
    </p:spTree>
    <p:extLst>
      <p:ext uri="{BB962C8B-B14F-4D97-AF65-F5344CB8AC3E}">
        <p14:creationId xmlns:p14="http://schemas.microsoft.com/office/powerpoint/2010/main" val="258056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 Originally, there were weather types that included things like: </a:t>
            </a:r>
          </a:p>
          <a:p>
            <a:pPr marL="628650" lvl="1" indent="-171450">
              <a:buFont typeface="Arial" panose="020B0604020202020204" pitchFamily="34" charset="0"/>
              <a:buChar char="•"/>
            </a:pPr>
            <a:r>
              <a:rPr lang="en-US" sz="1400" dirty="0"/>
              <a:t>Sunny with a chance of rain</a:t>
            </a:r>
          </a:p>
          <a:p>
            <a:pPr marL="628650" lvl="1" indent="-171450">
              <a:buFont typeface="Arial" panose="020B0604020202020204" pitchFamily="34" charset="0"/>
              <a:buChar char="•"/>
            </a:pPr>
            <a:r>
              <a:rPr lang="en-US" sz="1400" dirty="0"/>
              <a:t>60% chance of rain</a:t>
            </a:r>
          </a:p>
          <a:p>
            <a:pPr marL="171450" lvl="0" indent="-171450">
              <a:buFont typeface="Arial" panose="020B0604020202020204" pitchFamily="34" charset="0"/>
              <a:buChar char="•"/>
            </a:pPr>
            <a:r>
              <a:rPr lang="en-US" sz="1400" dirty="0"/>
              <a:t> Originally, the stadium types included:</a:t>
            </a:r>
          </a:p>
          <a:p>
            <a:pPr marL="628650" lvl="1" indent="-171450">
              <a:buFont typeface="Arial" panose="020B0604020202020204" pitchFamily="34" charset="0"/>
              <a:buChar char="•"/>
            </a:pPr>
            <a:r>
              <a:rPr lang="en-US" sz="1400" dirty="0"/>
              <a:t>Domed open</a:t>
            </a:r>
          </a:p>
          <a:p>
            <a:pPr marL="628650" lvl="1" indent="-171450">
              <a:buFont typeface="Arial" panose="020B0604020202020204" pitchFamily="34" charset="0"/>
              <a:buChar char="•"/>
            </a:pPr>
            <a:r>
              <a:rPr lang="en-US" sz="1400" dirty="0"/>
              <a:t>Domed closed</a:t>
            </a:r>
          </a:p>
          <a:p>
            <a:pPr marL="628650" lvl="1" indent="-171450">
              <a:buFont typeface="Arial" panose="020B0604020202020204" pitchFamily="34" charset="0"/>
              <a:buChar char="•"/>
            </a:pPr>
            <a:r>
              <a:rPr lang="en-US" sz="1400" dirty="0"/>
              <a:t>Retractable roof</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B7DC6E6-A989-4289-9B04-6BD293F6C93B}" type="slidenum">
              <a:rPr lang="ru-RU" smtClean="0"/>
              <a:pPr/>
              <a:t>9</a:t>
            </a:fld>
            <a:endParaRPr lang="ru-RU"/>
          </a:p>
        </p:txBody>
      </p:sp>
    </p:spTree>
    <p:extLst>
      <p:ext uri="{BB962C8B-B14F-4D97-AF65-F5344CB8AC3E}">
        <p14:creationId xmlns:p14="http://schemas.microsoft.com/office/powerpoint/2010/main" val="298680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Based on the model we will have the covariates in the simple model will be a Field Type </a:t>
                </a:r>
              </a:p>
              <a:p>
                <a:pPr marL="285750" indent="-285750">
                  <a:buFont typeface="Arial" panose="020B0604020202020204" pitchFamily="34" charset="0"/>
                  <a:buChar char="•"/>
                </a:pPr>
                <a:r>
                  <a:rPr lang="en-US" sz="1400" dirty="0"/>
                  <a:t>The desired model will have covariates Field Type, Stadium Type Factor and Weather Factor</a:t>
                </a:r>
              </a:p>
              <a:p>
                <a:pPr marL="285750" indent="-285750">
                  <a:buFont typeface="Arial" panose="020B0604020202020204" pitchFamily="34" charset="0"/>
                  <a:buChar char="•"/>
                </a:pPr>
                <a:endParaRPr lang="en-US" sz="1400" dirty="0"/>
              </a:p>
              <a:p>
                <a:pPr marL="0" indent="0">
                  <a:buFont typeface="Arial" panose="020B0604020202020204" pitchFamily="34" charset="0"/>
                  <a:buNone/>
                </a:pPr>
                <a:r>
                  <a:rPr lang="en-US" sz="1400" b="1" i="1" dirty="0"/>
                  <a:t>Decided to take the following equations out due to the audience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𝜂</m:t>
                          </m:r>
                        </m:e>
                        <m:sub>
                          <m:r>
                            <a:rPr lang="en-US" sz="1400" b="0" i="1">
                              <a:latin typeface="Cambria Math" panose="02040503050406030204" pitchFamily="18" charset="0"/>
                              <a:ea typeface="Cambria Math" panose="02040503050406030204" pitchFamily="18" charset="0"/>
                            </a:rPr>
                            <m:t>𝑖𝑗</m:t>
                          </m:r>
                        </m:sub>
                      </m:sSub>
                      <m:r>
                        <a:rPr lang="en-US" sz="1400" b="0" i="1">
                          <a:latin typeface="Cambria Math" panose="02040503050406030204" pitchFamily="18" charset="0"/>
                          <a:ea typeface="Cambria Math" panose="02040503050406030204" pitchFamily="18" charset="0"/>
                        </a:rPr>
                        <m:t>=</m:t>
                      </m:r>
                      <m:sSubSup>
                        <m:sSubSupPr>
                          <m:ctrlPr>
                            <a:rPr lang="en-US" sz="1400" b="0"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𝒙</m:t>
                          </m:r>
                        </m:e>
                        <m:sub>
                          <m:r>
                            <a:rPr lang="en-US" sz="1400" b="0" i="1">
                              <a:latin typeface="Cambria Math" panose="02040503050406030204" pitchFamily="18" charset="0"/>
                              <a:ea typeface="Cambria Math" panose="02040503050406030204" pitchFamily="18" charset="0"/>
                            </a:rPr>
                            <m:t>𝑖𝑗</m:t>
                          </m:r>
                        </m:sub>
                        <m:sup>
                          <m:r>
                            <a:rPr lang="en-US" sz="1400" b="0" i="1">
                              <a:latin typeface="Cambria Math" panose="02040503050406030204" pitchFamily="18" charset="0"/>
                              <a:ea typeface="Cambria Math" panose="02040503050406030204" pitchFamily="18" charset="0"/>
                            </a:rPr>
                            <m:t>′</m:t>
                          </m:r>
                        </m:sup>
                      </m:sSubSup>
                      <m:r>
                        <a:rPr lang="en-US" sz="1400" b="1" i="1">
                          <a:latin typeface="Cambria Math" panose="02040503050406030204" pitchFamily="18" charset="0"/>
                          <a:ea typeface="Cambria Math" panose="02040503050406030204" pitchFamily="18" charset="0"/>
                        </a:rPr>
                        <m:t>𝜷</m:t>
                      </m:r>
                      <m:r>
                        <a:rPr lang="en-US" sz="1400" b="0" i="1">
                          <a:latin typeface="Cambria Math" panose="02040503050406030204" pitchFamily="18" charset="0"/>
                          <a:ea typeface="Cambria Math" panose="02040503050406030204" pitchFamily="18" charset="0"/>
                        </a:rPr>
                        <m:t>+ </m:t>
                      </m:r>
                      <m:sSub>
                        <m:sSubPr>
                          <m:ctrlPr>
                            <a:rPr lang="en-US" sz="1400" b="0" i="1">
                              <a:latin typeface="Cambria Math" panose="02040503050406030204" pitchFamily="18" charset="0"/>
                              <a:ea typeface="Cambria Math" panose="02040503050406030204" pitchFamily="18" charset="0"/>
                            </a:rPr>
                          </m:ctrlPr>
                        </m:sSubPr>
                        <m:e>
                          <m:sSubSup>
                            <m:sSubSupPr>
                              <m:ctrlPr>
                                <a:rPr lang="en-US" sz="1400" b="0" i="1">
                                  <a:latin typeface="Cambria Math" panose="02040503050406030204" pitchFamily="18" charset="0"/>
                                  <a:ea typeface="Cambria Math" panose="02040503050406030204" pitchFamily="18" charset="0"/>
                                </a:rPr>
                              </m:ctrlPr>
                            </m:sSubSupPr>
                            <m:e>
                              <m:r>
                                <a:rPr lang="en-US" sz="1400" b="1" i="1">
                                  <a:latin typeface="Cambria Math" panose="02040503050406030204" pitchFamily="18" charset="0"/>
                                  <a:ea typeface="Cambria Math" panose="02040503050406030204" pitchFamily="18" charset="0"/>
                                </a:rPr>
                                <m:t>𝒛</m:t>
                              </m:r>
                            </m:e>
                            <m:sub>
                              <m:r>
                                <a:rPr lang="en-US" sz="1400" b="0" i="1">
                                  <a:latin typeface="Cambria Math" panose="02040503050406030204" pitchFamily="18" charset="0"/>
                                  <a:ea typeface="Cambria Math" panose="02040503050406030204" pitchFamily="18" charset="0"/>
                                </a:rPr>
                                <m:t>𝑖𝑗</m:t>
                              </m:r>
                            </m:sub>
                            <m:sup>
                              <m:r>
                                <a:rPr lang="en-US" sz="1400" b="0" i="1">
                                  <a:latin typeface="Cambria Math" panose="02040503050406030204" pitchFamily="18" charset="0"/>
                                  <a:ea typeface="Cambria Math" panose="02040503050406030204" pitchFamily="18" charset="0"/>
                                </a:rPr>
                                <m:t>′</m:t>
                              </m:r>
                            </m:sup>
                          </m:sSubSup>
                          <m:r>
                            <a:rPr lang="en-US" sz="1400" b="1" i="1">
                              <a:latin typeface="Cambria Math" panose="02040503050406030204" pitchFamily="18" charset="0"/>
                              <a:ea typeface="Cambria Math" panose="02040503050406030204" pitchFamily="18" charset="0"/>
                            </a:rPr>
                            <m:t>𝒗</m:t>
                          </m:r>
                        </m:e>
                        <m:sub>
                          <m:r>
                            <a:rPr lang="en-US" sz="1400" b="0" i="1">
                              <a:latin typeface="Cambria Math" panose="02040503050406030204" pitchFamily="18" charset="0"/>
                              <a:ea typeface="Cambria Math" panose="02040503050406030204" pitchFamily="18" charset="0"/>
                            </a:rPr>
                            <m:t>𝑖</m:t>
                          </m:r>
                        </m:sub>
                      </m:sSub>
                    </m:oMath>
                  </m:oMathPara>
                </a14:m>
                <a:endParaRPr lang="en-US" sz="14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𝑔</m:t>
                      </m:r>
                      <m:d>
                        <m:dPr>
                          <m:ctrlPr>
                            <a:rPr lang="en-US" sz="1400" b="0" i="1">
                              <a:latin typeface="Cambria Math" panose="02040503050406030204" pitchFamily="18" charset="0"/>
                            </a:rPr>
                          </m:ctrlPr>
                        </m:dPr>
                        <m:e>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𝜇</m:t>
                              </m:r>
                            </m:e>
                            <m:sub>
                              <m:r>
                                <a:rPr lang="en-US" sz="1400" b="0" i="1">
                                  <a:latin typeface="Cambria Math" panose="02040503050406030204" pitchFamily="18" charset="0"/>
                                </a:rPr>
                                <m:t>𝑖𝑗</m:t>
                              </m:r>
                            </m:sub>
                          </m:sSub>
                        </m:e>
                      </m:d>
                      <m:r>
                        <a:rPr lang="en-US" sz="1400" b="0" i="1">
                          <a:latin typeface="Cambria Math" panose="02040503050406030204" pitchFamily="18" charset="0"/>
                        </a:rPr>
                        <m:t>=</m:t>
                      </m:r>
                      <m:r>
                        <a:rPr lang="en-US" sz="1400" b="0" i="1">
                          <a:latin typeface="Cambria Math" panose="02040503050406030204" pitchFamily="18" charset="0"/>
                        </a:rPr>
                        <m:t>𝑙𝑜𝑔𝑖𝑡</m:t>
                      </m:r>
                      <m:d>
                        <m:dPr>
                          <m:ctrlPr>
                            <a:rPr lang="en-US" sz="1400" b="0" i="1">
                              <a:latin typeface="Cambria Math" panose="02040503050406030204" pitchFamily="18" charset="0"/>
                            </a:rPr>
                          </m:ctrlPr>
                        </m:dPr>
                        <m:e>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𝜇</m:t>
                              </m:r>
                            </m:e>
                            <m:sub>
                              <m:r>
                                <a:rPr lang="en-US" sz="1400" b="0" i="1">
                                  <a:latin typeface="Cambria Math" panose="02040503050406030204" pitchFamily="18" charset="0"/>
                                </a:rPr>
                                <m:t>𝑖𝑗</m:t>
                              </m:r>
                            </m:sub>
                          </m:sSub>
                        </m:e>
                      </m:d>
                      <m:r>
                        <a:rPr lang="en-US" sz="1400" b="0" i="0">
                          <a:latin typeface="Cambria Math" panose="02040503050406030204" pitchFamily="18" charset="0"/>
                        </a:rPr>
                        <m:t> </m:t>
                      </m:r>
                      <m:r>
                        <m:rPr>
                          <m:sty m:val="p"/>
                        </m:rPr>
                        <a:rPr lang="en-US" sz="1400" b="0" i="0">
                          <a:latin typeface="Cambria Math" panose="02040503050406030204" pitchFamily="18" charset="0"/>
                        </a:rPr>
                        <m:t>where</m:t>
                      </m:r>
                      <m:r>
                        <a:rPr lang="en-US" sz="1400" b="0" i="0">
                          <a:latin typeface="Cambria Math" panose="02040503050406030204" pitchFamily="18" charset="0"/>
                        </a:rPr>
                        <m:t> </m:t>
                      </m:r>
                      <m:sSub>
                        <m:sSubPr>
                          <m:ctrlPr>
                            <a:rPr lang="en-US" sz="1400" b="0" i="1">
                              <a:latin typeface="Cambria Math" panose="02040503050406030204" pitchFamily="18" charset="0"/>
                            </a:rPr>
                          </m:ctrlPr>
                        </m:sSubPr>
                        <m:e>
                          <m:r>
                            <a:rPr lang="en-US" sz="1400" b="0" i="1">
                              <a:latin typeface="Cambria Math" panose="02040503050406030204" pitchFamily="18" charset="0"/>
                              <a:ea typeface="Cambria Math" panose="02040503050406030204" pitchFamily="18" charset="0"/>
                            </a:rPr>
                            <m:t>𝜇</m:t>
                          </m:r>
                        </m:e>
                        <m:sub>
                          <m:r>
                            <a:rPr lang="en-US" sz="1400" b="0" i="1">
                              <a:latin typeface="Cambria Math" panose="02040503050406030204" pitchFamily="18" charset="0"/>
                            </a:rPr>
                            <m:t>𝑖𝑗</m:t>
                          </m:r>
                        </m:sub>
                      </m:sSub>
                      <m:r>
                        <a:rPr lang="en-US" sz="1400" b="0" i="1">
                          <a:latin typeface="Cambria Math" panose="02040503050406030204" pitchFamily="18" charset="0"/>
                        </a:rPr>
                        <m:t>=</m:t>
                      </m:r>
                      <m:r>
                        <a:rPr lang="en-US" sz="1400" b="0" i="1">
                          <a:latin typeface="Cambria Math" panose="02040503050406030204" pitchFamily="18" charset="0"/>
                        </a:rPr>
                        <m:t>𝐸</m:t>
                      </m:r>
                      <m:d>
                        <m:dPr>
                          <m:begChr m:val="["/>
                          <m:endChr m:val="]"/>
                          <m:ctrlPr>
                            <a:rPr lang="en-US" sz="1400" b="0" i="1">
                              <a:latin typeface="Cambria Math" panose="02040503050406030204" pitchFamily="18" charset="0"/>
                            </a:rPr>
                          </m:ctrlPr>
                        </m:dPr>
                        <m:e>
                          <m:sSub>
                            <m:sSubPr>
                              <m:ctrlPr>
                                <a:rPr lang="en-US" sz="1400" b="0" i="1">
                                  <a:latin typeface="Cambria Math" panose="02040503050406030204" pitchFamily="18" charset="0"/>
                                </a:rPr>
                              </m:ctrlPr>
                            </m:sSubPr>
                            <m:e>
                              <m:r>
                                <a:rPr lang="en-US" sz="1400" b="0" i="1">
                                  <a:latin typeface="Cambria Math" panose="02040503050406030204" pitchFamily="18" charset="0"/>
                                </a:rPr>
                                <m:t>𝑌</m:t>
                              </m:r>
                            </m:e>
                            <m:sub>
                              <m:r>
                                <a:rPr lang="en-US" sz="1400" b="0" i="1">
                                  <a:latin typeface="Cambria Math" panose="02040503050406030204" pitchFamily="18" charset="0"/>
                                </a:rPr>
                                <m:t>𝑖𝑗</m:t>
                              </m:r>
                            </m:sub>
                          </m:sSub>
                        </m:e>
                        <m:e>
                          <m:sSub>
                            <m:sSubPr>
                              <m:ctrlPr>
                                <a:rPr lang="en-US" sz="1400" b="0" i="1">
                                  <a:latin typeface="Cambria Math" panose="02040503050406030204" pitchFamily="18" charset="0"/>
                                </a:rPr>
                              </m:ctrlPr>
                            </m:sSubPr>
                            <m:e>
                              <m:r>
                                <a:rPr lang="en-US" sz="1400" b="0" i="1">
                                  <a:latin typeface="Cambria Math" panose="02040503050406030204" pitchFamily="18" charset="0"/>
                                </a:rPr>
                                <m:t>𝑣</m:t>
                              </m:r>
                            </m:e>
                            <m:sub>
                              <m:r>
                                <a:rPr lang="en-US" sz="1400" b="0" i="1">
                                  <a:latin typeface="Cambria Math" panose="02040503050406030204" pitchFamily="18" charset="0"/>
                                </a:rPr>
                                <m:t>𝑖</m:t>
                              </m:r>
                            </m:sub>
                          </m:sSub>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𝑥</m:t>
                              </m:r>
                            </m:e>
                            <m:sub>
                              <m:r>
                                <a:rPr lang="en-US" sz="1400" b="0" i="1">
                                  <a:latin typeface="Cambria Math" panose="02040503050406030204" pitchFamily="18" charset="0"/>
                                </a:rPr>
                                <m:t>𝑖𝑗</m:t>
                              </m:r>
                            </m:sub>
                          </m:sSub>
                        </m:e>
                      </m:d>
                    </m:oMath>
                  </m:oMathPara>
                </a14:m>
                <a:endParaRPr lang="en-US" sz="1400" dirty="0"/>
              </a:p>
            </p:txBody>
          </p:sp>
        </mc:Choice>
        <mc:Fallback xmlns="">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Based on the model we will have the covariates in the simple model will be a Field Type </a:t>
                </a:r>
              </a:p>
              <a:p>
                <a:pPr marL="285750" indent="-285750">
                  <a:buFont typeface="Arial" panose="020B0604020202020204" pitchFamily="34" charset="0"/>
                  <a:buChar char="•"/>
                </a:pPr>
                <a:r>
                  <a:rPr lang="en-US" sz="1400" dirty="0"/>
                  <a:t>The desired model will have covariates Field Type, Stadium Type Factor and Weather Factor</a:t>
                </a:r>
              </a:p>
              <a:p>
                <a:pPr marL="285750" indent="-285750">
                  <a:buFont typeface="Arial" panose="020B0604020202020204" pitchFamily="34" charset="0"/>
                  <a:buChar char="•"/>
                </a:pPr>
                <a:endParaRPr lang="en-US" sz="1400" dirty="0"/>
              </a:p>
              <a:p>
                <a:pPr marL="0" indent="0">
                  <a:buFont typeface="Arial" panose="020B0604020202020204" pitchFamily="34" charset="0"/>
                  <a:buNone/>
                </a:pPr>
                <a:r>
                  <a:rPr lang="en-US" sz="1400" b="1" i="1" dirty="0"/>
                  <a:t>Decided to take the following equations out due to the audience</a:t>
                </a:r>
              </a:p>
              <a:p>
                <a:pPr marL="0" indent="0">
                  <a:buFont typeface="Arial" panose="020B0604020202020204" pitchFamily="34" charset="0"/>
                  <a:buNone/>
                </a:pPr>
                <a:r>
                  <a:rPr lang="en-US" sz="1400" i="0">
                    <a:latin typeface="Cambria Math" panose="02040503050406030204" pitchFamily="18" charset="0"/>
                    <a:ea typeface="Cambria Math" panose="02040503050406030204" pitchFamily="18" charset="0"/>
                  </a:rPr>
                  <a:t>𝜂_</a:t>
                </a:r>
                <a:r>
                  <a:rPr lang="en-US" sz="1400" b="0" i="0">
                    <a:latin typeface="Cambria Math" panose="02040503050406030204" pitchFamily="18" charset="0"/>
                    <a:ea typeface="Cambria Math" panose="02040503050406030204" pitchFamily="18" charset="0"/>
                  </a:rPr>
                  <a:t>𝑖𝑗=</a:t>
                </a:r>
                <a:r>
                  <a:rPr lang="en-US" sz="1400" b="1" i="0">
                    <a:latin typeface="Cambria Math" panose="02040503050406030204" pitchFamily="18" charset="0"/>
                    <a:ea typeface="Cambria Math" panose="02040503050406030204" pitchFamily="18" charset="0"/>
                  </a:rPr>
                  <a:t>𝒙</a:t>
                </a:r>
                <a:r>
                  <a:rPr lang="en-US" sz="1400" b="0" i="0">
                    <a:latin typeface="Cambria Math" panose="02040503050406030204" pitchFamily="18" charset="0"/>
                    <a:ea typeface="Cambria Math" panose="02040503050406030204" pitchFamily="18" charset="0"/>
                  </a:rPr>
                  <a:t>_𝑖𝑗^′</a:t>
                </a:r>
                <a:r>
                  <a:rPr lang="en-US" sz="1400" b="1" i="0">
                    <a:latin typeface="Cambria Math" panose="02040503050406030204" pitchFamily="18" charset="0"/>
                    <a:ea typeface="Cambria Math" panose="02040503050406030204" pitchFamily="18" charset="0"/>
                  </a:rPr>
                  <a:t> 𝜷</a:t>
                </a:r>
                <a:r>
                  <a:rPr lang="en-US" sz="1400" b="0" i="0">
                    <a:latin typeface="Cambria Math" panose="02040503050406030204" pitchFamily="18" charset="0"/>
                    <a:ea typeface="Cambria Math" panose="02040503050406030204" pitchFamily="18" charset="0"/>
                  </a:rPr>
                  <a:t>+ 〖</a:t>
                </a:r>
                <a:r>
                  <a:rPr lang="en-US" sz="1400" b="1" i="0">
                    <a:latin typeface="Cambria Math" panose="02040503050406030204" pitchFamily="18" charset="0"/>
                    <a:ea typeface="Cambria Math" panose="02040503050406030204" pitchFamily="18" charset="0"/>
                  </a:rPr>
                  <a:t>𝒛</a:t>
                </a:r>
                <a:r>
                  <a:rPr lang="en-US" sz="1400" b="0" i="0">
                    <a:latin typeface="Cambria Math" panose="02040503050406030204" pitchFamily="18" charset="0"/>
                    <a:ea typeface="Cambria Math" panose="02040503050406030204" pitchFamily="18" charset="0"/>
                  </a:rPr>
                  <a:t>_𝑖𝑗^′</a:t>
                </a:r>
                <a:r>
                  <a:rPr lang="en-US" sz="1400" b="1" i="0">
                    <a:latin typeface="Cambria Math" panose="02040503050406030204" pitchFamily="18" charset="0"/>
                    <a:ea typeface="Cambria Math" panose="02040503050406030204" pitchFamily="18" charset="0"/>
                  </a:rPr>
                  <a:t> 𝒗</a:t>
                </a:r>
                <a:r>
                  <a:rPr lang="en-US" sz="1400" b="0" i="0">
                    <a:latin typeface="Cambria Math" panose="02040503050406030204" pitchFamily="18" charset="0"/>
                    <a:ea typeface="Cambria Math" panose="02040503050406030204" pitchFamily="18" charset="0"/>
                  </a:rPr>
                  <a:t>〗_𝑖</a:t>
                </a:r>
                <a:endParaRPr lang="en-US" sz="1400" dirty="0"/>
              </a:p>
              <a:p>
                <a:pPr marL="0" indent="0">
                  <a:buFont typeface="Arial" panose="020B0604020202020204" pitchFamily="34" charset="0"/>
                  <a:buNone/>
                </a:pPr>
                <a:r>
                  <a:rPr lang="en-US" sz="1400" b="0" i="0">
                    <a:latin typeface="Cambria Math" panose="02040503050406030204" pitchFamily="18" charset="0"/>
                  </a:rPr>
                  <a:t>𝑔(</a:t>
                </a:r>
                <a:r>
                  <a:rPr lang="en-US" sz="1400" b="0" i="0">
                    <a:latin typeface="Cambria Math" panose="02040503050406030204" pitchFamily="18" charset="0"/>
                    <a:ea typeface="Cambria Math" panose="02040503050406030204" pitchFamily="18" charset="0"/>
                  </a:rPr>
                  <a:t>𝜇_</a:t>
                </a:r>
                <a:r>
                  <a:rPr lang="en-US" sz="1400" b="0" i="0">
                    <a:latin typeface="Cambria Math" panose="02040503050406030204" pitchFamily="18" charset="0"/>
                  </a:rPr>
                  <a:t>𝑖𝑗 )=𝑙𝑜𝑔𝑖𝑡(</a:t>
                </a:r>
                <a:r>
                  <a:rPr lang="en-US" sz="1400" b="0" i="0">
                    <a:latin typeface="Cambria Math" panose="02040503050406030204" pitchFamily="18" charset="0"/>
                    <a:ea typeface="Cambria Math" panose="02040503050406030204" pitchFamily="18" charset="0"/>
                  </a:rPr>
                  <a:t>𝜇_</a:t>
                </a:r>
                <a:r>
                  <a:rPr lang="en-US" sz="1400" b="0" i="0">
                    <a:latin typeface="Cambria Math" panose="02040503050406030204" pitchFamily="18" charset="0"/>
                  </a:rPr>
                  <a:t>𝑖𝑗 )  where </a:t>
                </a:r>
                <a:r>
                  <a:rPr lang="en-US" sz="1400" b="0" i="0">
                    <a:latin typeface="Cambria Math" panose="02040503050406030204" pitchFamily="18" charset="0"/>
                    <a:ea typeface="Cambria Math" panose="02040503050406030204" pitchFamily="18" charset="0"/>
                  </a:rPr>
                  <a:t>𝜇_</a:t>
                </a:r>
                <a:r>
                  <a:rPr lang="en-US" sz="1400" b="0" i="0">
                    <a:latin typeface="Cambria Math" panose="02040503050406030204" pitchFamily="18" charset="0"/>
                  </a:rPr>
                  <a:t>𝑖𝑗=𝐸[𝑌_𝑖𝑗│𝑣_𝑖,𝑥_𝑖𝑗 ]</a:t>
                </a:r>
                <a:endParaRPr lang="en-US" sz="1400" dirty="0"/>
              </a:p>
            </p:txBody>
          </p:sp>
        </mc:Fallback>
      </mc:AlternateContent>
      <p:sp>
        <p:nvSpPr>
          <p:cNvPr id="4" name="Slide Number Placeholder 3"/>
          <p:cNvSpPr>
            <a:spLocks noGrp="1"/>
          </p:cNvSpPr>
          <p:nvPr>
            <p:ph type="sldNum" sz="quarter" idx="5"/>
          </p:nvPr>
        </p:nvSpPr>
        <p:spPr/>
        <p:txBody>
          <a:bodyPr/>
          <a:lstStyle/>
          <a:p>
            <a:fld id="{EB7DC6E6-A989-4289-9B04-6BD293F6C93B}" type="slidenum">
              <a:rPr lang="ru-RU" smtClean="0"/>
              <a:pPr/>
              <a:t>10</a:t>
            </a:fld>
            <a:endParaRPr lang="ru-RU"/>
          </a:p>
        </p:txBody>
      </p:sp>
    </p:spTree>
    <p:extLst>
      <p:ext uri="{BB962C8B-B14F-4D97-AF65-F5344CB8AC3E}">
        <p14:creationId xmlns:p14="http://schemas.microsoft.com/office/powerpoint/2010/main" val="413141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did not converge, I will use a different Bayesian package in order to get some estimates that I can present. As you can see, there were 3 chains with 1500 iterations. The model as it is, took ~ 20 hours (I’m not sure since this completed while I slept. LOL). </a:t>
            </a:r>
          </a:p>
        </p:txBody>
      </p:sp>
      <p:sp>
        <p:nvSpPr>
          <p:cNvPr id="4" name="Slide Number Placeholder 3"/>
          <p:cNvSpPr>
            <a:spLocks noGrp="1"/>
          </p:cNvSpPr>
          <p:nvPr>
            <p:ph type="sldNum" sz="quarter" idx="5"/>
          </p:nvPr>
        </p:nvSpPr>
        <p:spPr/>
        <p:txBody>
          <a:bodyPr/>
          <a:lstStyle/>
          <a:p>
            <a:fld id="{EB7DC6E6-A989-4289-9B04-6BD293F6C93B}" type="slidenum">
              <a:rPr lang="ru-RU" smtClean="0"/>
              <a:pPr/>
              <a:t>11</a:t>
            </a:fld>
            <a:endParaRPr lang="ru-RU"/>
          </a:p>
        </p:txBody>
      </p:sp>
    </p:spTree>
    <p:extLst>
      <p:ext uri="{BB962C8B-B14F-4D97-AF65-F5344CB8AC3E}">
        <p14:creationId xmlns:p14="http://schemas.microsoft.com/office/powerpoint/2010/main" val="70828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55051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412357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261260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4420255" y="539507"/>
            <a:ext cx="2277526" cy="1198513"/>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14"/>
          <p:cNvSpPr/>
          <p:nvPr userDrawn="1"/>
        </p:nvSpPr>
        <p:spPr>
          <a:xfrm rot="5400000">
            <a:off x="-1022637" y="1022637"/>
            <a:ext cx="6917312" cy="4872039"/>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 Placeholder 9"/>
          <p:cNvSpPr>
            <a:spLocks noGrp="1"/>
          </p:cNvSpPr>
          <p:nvPr>
            <p:ph type="body" sz="quarter" idx="12" hasCustomPrompt="1"/>
          </p:nvPr>
        </p:nvSpPr>
        <p:spPr>
          <a:xfrm>
            <a:off x="494414" y="2681732"/>
            <a:ext cx="4832498" cy="432048"/>
          </a:xfrm>
          <a:prstGeom prst="rect">
            <a:avLst/>
          </a:prstGeom>
        </p:spPr>
        <p:txBody>
          <a:bodyPr anchor="ctr"/>
          <a:lstStyle>
            <a:lvl1pPr marL="0" indent="0" algn="l">
              <a:buNone/>
              <a:defRPr sz="135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494414" y="1233383"/>
            <a:ext cx="4832498" cy="1373760"/>
          </a:xfrm>
          <a:prstGeom prst="rect">
            <a:avLst/>
          </a:prstGeom>
        </p:spPr>
        <p:txBody>
          <a:bodyPr vert="horz" lIns="91440" tIns="45720" rIns="91440" bIns="45720" rtlCol="0" anchor="ctr">
            <a:noAutofit/>
          </a:bodyPr>
          <a:lstStyle>
            <a:lvl1pPr algn="l">
              <a:defRPr sz="405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5051056" y="-33968"/>
            <a:ext cx="1095155" cy="1163085"/>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Isosceles Triangle 18"/>
          <p:cNvSpPr/>
          <p:nvPr userDrawn="1"/>
        </p:nvSpPr>
        <p:spPr>
          <a:xfrm rot="2140381">
            <a:off x="4084808" y="806010"/>
            <a:ext cx="1190037"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Isosceles Triangle 19"/>
          <p:cNvSpPr/>
          <p:nvPr userDrawn="1"/>
        </p:nvSpPr>
        <p:spPr>
          <a:xfrm rot="2140381">
            <a:off x="3112786" y="-111847"/>
            <a:ext cx="1190037"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Isosceles Triangle 20"/>
          <p:cNvSpPr/>
          <p:nvPr userDrawn="1"/>
        </p:nvSpPr>
        <p:spPr>
          <a:xfrm rot="12922524">
            <a:off x="3643495" y="316357"/>
            <a:ext cx="1145938"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reeform 21"/>
          <p:cNvSpPr/>
          <p:nvPr userDrawn="1"/>
        </p:nvSpPr>
        <p:spPr>
          <a:xfrm rot="5400000" flipH="1">
            <a:off x="6226633" y="-25928"/>
            <a:ext cx="480890" cy="510719"/>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Freeform 23"/>
          <p:cNvSpPr/>
          <p:nvPr userDrawn="1"/>
        </p:nvSpPr>
        <p:spPr>
          <a:xfrm rot="5400000" flipV="1">
            <a:off x="8302909" y="6011596"/>
            <a:ext cx="820945" cy="871866"/>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1338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2866857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326419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81495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321869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95274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382098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331721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BFC3CA-8FA7-BF40-87CC-A711F9CD4C95}" type="slidenum">
              <a:rPr lang="en-US" smtClean="0"/>
              <a:t>‹#›</a:t>
            </a:fld>
            <a:endParaRPr lang="en-US"/>
          </a:p>
        </p:txBody>
      </p:sp>
    </p:spTree>
    <p:extLst>
      <p:ext uri="{BB962C8B-B14F-4D97-AF65-F5344CB8AC3E}">
        <p14:creationId xmlns:p14="http://schemas.microsoft.com/office/powerpoint/2010/main" val="2619312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FC3CA-8FA7-BF40-87CC-A711F9CD4C95}" type="slidenum">
              <a:rPr lang="en-US" smtClean="0"/>
              <a:t>‹#›</a:t>
            </a:fld>
            <a:endParaRPr lang="en-US"/>
          </a:p>
        </p:txBody>
      </p:sp>
    </p:spTree>
    <p:extLst>
      <p:ext uri="{BB962C8B-B14F-4D97-AF65-F5344CB8AC3E}">
        <p14:creationId xmlns:p14="http://schemas.microsoft.com/office/powerpoint/2010/main" val="40279659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80059" y="2053641"/>
            <a:ext cx="2751871" cy="2760098"/>
          </a:xfrm>
        </p:spPr>
        <p:txBody>
          <a:bodyPr vert="horz" lIns="91440" tIns="45720" rIns="91440" bIns="45720" rtlCol="0" anchor="ctr">
            <a:normAutofit fontScale="90000"/>
          </a:bodyPr>
          <a:lstStyle/>
          <a:p>
            <a:r>
              <a:rPr lang="en-US" sz="2800" b="1" kern="1200" dirty="0">
                <a:solidFill>
                  <a:srgbClr val="FFFFFF"/>
                </a:solidFill>
                <a:latin typeface="+mj-lt"/>
                <a:ea typeface="+mj-ea"/>
                <a:cs typeface="+mj-cs"/>
              </a:rPr>
              <a:t>A Structural Equation Modeling approach at explaining injuries in the NFL</a:t>
            </a:r>
          </a:p>
        </p:txBody>
      </p:sp>
      <p:sp>
        <p:nvSpPr>
          <p:cNvPr id="5" name="Text Placeholder 4"/>
          <p:cNvSpPr>
            <a:spLocks noGrp="1"/>
          </p:cNvSpPr>
          <p:nvPr>
            <p:ph type="body" sz="quarter" idx="12"/>
          </p:nvPr>
        </p:nvSpPr>
        <p:spPr>
          <a:xfrm>
            <a:off x="4567930" y="801866"/>
            <a:ext cx="3979563" cy="5230634"/>
          </a:xfrm>
        </p:spPr>
        <p:txBody>
          <a:bodyPr vert="horz" lIns="91440" tIns="45720" rIns="91440" bIns="45720" rtlCol="0" anchor="ctr">
            <a:normAutofit/>
          </a:bodyPr>
          <a:lstStyle/>
          <a:p>
            <a:pPr algn="ctr">
              <a:spcBef>
                <a:spcPts val="0"/>
              </a:spcBef>
              <a:spcAft>
                <a:spcPts val="600"/>
              </a:spcAft>
              <a:defRPr/>
            </a:pPr>
            <a:r>
              <a:rPr lang="en-US" altLang="ko-KR" sz="2100" i="1" dirty="0">
                <a:solidFill>
                  <a:srgbClr val="000000"/>
                </a:solidFill>
                <a:latin typeface="+mn-lt"/>
                <a:ea typeface="+mn-ea"/>
                <a:cs typeface="+mn-cs"/>
              </a:rPr>
              <a:t>Denise Bradford</a:t>
            </a:r>
          </a:p>
          <a:p>
            <a:pPr algn="ctr">
              <a:spcBef>
                <a:spcPts val="0"/>
              </a:spcBef>
              <a:spcAft>
                <a:spcPts val="600"/>
              </a:spcAft>
              <a:defRPr/>
            </a:pPr>
            <a:r>
              <a:rPr lang="en-US" altLang="ko-KR" sz="2100" i="1" dirty="0">
                <a:solidFill>
                  <a:srgbClr val="000000"/>
                </a:solidFill>
                <a:latin typeface="+mn-lt"/>
                <a:ea typeface="+mn-ea"/>
                <a:cs typeface="+mn-cs"/>
              </a:rPr>
              <a:t>EDPS 971 – Project</a:t>
            </a:r>
          </a:p>
          <a:p>
            <a:pPr algn="ctr">
              <a:spcBef>
                <a:spcPts val="0"/>
              </a:spcBef>
              <a:spcAft>
                <a:spcPts val="600"/>
              </a:spcAft>
              <a:defRPr/>
            </a:pPr>
            <a:r>
              <a:rPr lang="en-US" altLang="ko-KR" sz="2100" i="1" dirty="0">
                <a:solidFill>
                  <a:srgbClr val="000000"/>
                </a:solidFill>
                <a:latin typeface="+mn-lt"/>
                <a:ea typeface="+mn-ea"/>
                <a:cs typeface="+mn-cs"/>
              </a:rPr>
              <a:t>5/5/2020</a:t>
            </a:r>
          </a:p>
          <a:p>
            <a:pPr algn="ctr">
              <a:spcBef>
                <a:spcPts val="0"/>
              </a:spcBef>
              <a:spcAft>
                <a:spcPts val="600"/>
              </a:spcAft>
              <a:defRPr/>
            </a:pPr>
            <a:endParaRPr lang="en-US" altLang="ko-KR" sz="2100" i="1" dirty="0">
              <a:solidFill>
                <a:srgbClr val="000000"/>
              </a:solidFill>
              <a:latin typeface="+mn-lt"/>
              <a:ea typeface="+mn-ea"/>
              <a:cs typeface="+mn-cs"/>
            </a:endParaRPr>
          </a:p>
        </p:txBody>
      </p:sp>
    </p:spTree>
    <p:extLst>
      <p:ext uri="{BB962C8B-B14F-4D97-AF65-F5344CB8AC3E}">
        <p14:creationId xmlns:p14="http://schemas.microsoft.com/office/powerpoint/2010/main" val="1947141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3E6B-1E33-864B-83F8-ACDDFC62AA56}"/>
              </a:ext>
            </a:extLst>
          </p:cNvPr>
          <p:cNvSpPr>
            <a:spLocks noGrp="1"/>
          </p:cNvSpPr>
          <p:nvPr>
            <p:ph type="title"/>
          </p:nvPr>
        </p:nvSpPr>
        <p:spPr>
          <a:xfrm>
            <a:off x="840699" y="687480"/>
            <a:ext cx="5605629" cy="994172"/>
          </a:xfrm>
        </p:spPr>
        <p:txBody>
          <a:bodyPr>
            <a:normAutofit/>
          </a:bodyPr>
          <a:lstStyle/>
          <a:p>
            <a:r>
              <a:rPr lang="en-US" sz="3850" b="1" dirty="0"/>
              <a:t>The Model Formality</a:t>
            </a:r>
          </a:p>
        </p:txBody>
      </p:sp>
      <p:sp>
        <p:nvSpPr>
          <p:cNvPr id="3" name="Content Placeholder 2">
            <a:extLst>
              <a:ext uri="{FF2B5EF4-FFF2-40B4-BE49-F238E27FC236}">
                <a16:creationId xmlns:a16="http://schemas.microsoft.com/office/drawing/2014/main" id="{189CDA2E-DB0D-9842-8A38-3D92F471C366}"/>
              </a:ext>
            </a:extLst>
          </p:cNvPr>
          <p:cNvSpPr>
            <a:spLocks noGrp="1"/>
          </p:cNvSpPr>
          <p:nvPr>
            <p:ph idx="1"/>
          </p:nvPr>
        </p:nvSpPr>
        <p:spPr>
          <a:xfrm>
            <a:off x="523938" y="1556792"/>
            <a:ext cx="5605629" cy="4464495"/>
          </a:xfrm>
        </p:spPr>
        <p:txBody>
          <a:bodyPr anchor="ctr">
            <a:normAutofit/>
          </a:bodyPr>
          <a:lstStyle/>
          <a:p>
            <a:pPr>
              <a:buFont typeface="Wingdings" pitchFamily="2" charset="2"/>
              <a:buChar char="v"/>
            </a:pPr>
            <a:r>
              <a:rPr lang="en-US" sz="2400" dirty="0"/>
              <a:t>A Bayesian Generalized Linear Mixed Model from a multilevel modeling context was used</a:t>
            </a:r>
          </a:p>
          <a:p>
            <a:pPr marL="0" indent="0">
              <a:buNone/>
            </a:pPr>
            <a:endParaRPr lang="en-US" sz="2000" dirty="0"/>
          </a:p>
          <a:p>
            <a:pPr lvl="1">
              <a:buFont typeface="Courier New" panose="02070309020205020404" pitchFamily="49" charset="0"/>
              <a:buChar char="o"/>
            </a:pPr>
            <a:r>
              <a:rPr lang="en-US" sz="2000" dirty="0"/>
              <a:t>Logistic regression with a response</a:t>
            </a:r>
          </a:p>
          <a:p>
            <a:pPr lvl="1">
              <a:buFont typeface="Courier New" panose="02070309020205020404" pitchFamily="49" charset="0"/>
              <a:buChar char="o"/>
            </a:pPr>
            <a:r>
              <a:rPr lang="en-US" sz="2000" dirty="0"/>
              <a:t>Wishart distribution priors were used</a:t>
            </a:r>
            <a:r>
              <a:rPr lang="en-US" sz="2000" i="1" dirty="0"/>
              <a:t> (basically a gamma distribution in multiple dimensions)</a:t>
            </a:r>
            <a:r>
              <a:rPr lang="en-US" dirty="0"/>
              <a:t> </a:t>
            </a:r>
            <a:endParaRPr lang="en-US" sz="2200" dirty="0"/>
          </a:p>
        </p:txBody>
      </p:sp>
      <p:sp>
        <p:nvSpPr>
          <p:cNvPr id="26"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GreekTemple">
            <a:extLst>
              <a:ext uri="{FF2B5EF4-FFF2-40B4-BE49-F238E27FC236}">
                <a16:creationId xmlns:a16="http://schemas.microsoft.com/office/drawing/2014/main" id="{16F2AFC6-C8F1-484B-BE2E-A38EFD63FD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
        <p:nvSpPr>
          <p:cNvPr id="4" name="Slide Number Placeholder 3">
            <a:extLst>
              <a:ext uri="{FF2B5EF4-FFF2-40B4-BE49-F238E27FC236}">
                <a16:creationId xmlns:a16="http://schemas.microsoft.com/office/drawing/2014/main" id="{CCE2D5DD-2AB7-2848-8F41-822E09BFB4C7}"/>
              </a:ext>
            </a:extLst>
          </p:cNvPr>
          <p:cNvSpPr>
            <a:spLocks noGrp="1"/>
          </p:cNvSpPr>
          <p:nvPr>
            <p:ph type="sldNum" sz="quarter" idx="12"/>
          </p:nvPr>
        </p:nvSpPr>
        <p:spPr/>
        <p:txBody>
          <a:bodyPr/>
          <a:lstStyle/>
          <a:p>
            <a:fld id="{9EBFC3CA-8FA7-BF40-87CC-A711F9CD4C95}" type="slidenum">
              <a:rPr lang="en-US" smtClean="0"/>
              <a:t>10</a:t>
            </a:fld>
            <a:endParaRPr lang="en-US"/>
          </a:p>
        </p:txBody>
      </p:sp>
    </p:spTree>
    <p:extLst>
      <p:ext uri="{BB962C8B-B14F-4D97-AF65-F5344CB8AC3E}">
        <p14:creationId xmlns:p14="http://schemas.microsoft.com/office/powerpoint/2010/main" val="13165280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26DE-1128-164B-B9D1-E46983710F1E}"/>
              </a:ext>
            </a:extLst>
          </p:cNvPr>
          <p:cNvSpPr>
            <a:spLocks noGrp="1"/>
          </p:cNvSpPr>
          <p:nvPr>
            <p:ph type="title"/>
          </p:nvPr>
        </p:nvSpPr>
        <p:spPr/>
        <p:txBody>
          <a:bodyPr/>
          <a:lstStyle/>
          <a:p>
            <a:r>
              <a:rPr lang="en-US" b="1" dirty="0"/>
              <a:t>Bayesian Analysis (a STAN package)</a:t>
            </a:r>
          </a:p>
        </p:txBody>
      </p:sp>
      <p:pic>
        <p:nvPicPr>
          <p:cNvPr id="6" name="Content Placeholder 5" descr="A screenshot of a cell phone&#10;&#10;Description automatically generated">
            <a:extLst>
              <a:ext uri="{FF2B5EF4-FFF2-40B4-BE49-F238E27FC236}">
                <a16:creationId xmlns:a16="http://schemas.microsoft.com/office/drawing/2014/main" id="{4C32FBC6-5C0D-5D43-A368-00EC6FD0ED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8436" y="1825625"/>
            <a:ext cx="7427127" cy="4351338"/>
          </a:xfrm>
        </p:spPr>
      </p:pic>
      <p:sp>
        <p:nvSpPr>
          <p:cNvPr id="4" name="Slide Number Placeholder 3">
            <a:extLst>
              <a:ext uri="{FF2B5EF4-FFF2-40B4-BE49-F238E27FC236}">
                <a16:creationId xmlns:a16="http://schemas.microsoft.com/office/drawing/2014/main" id="{E359A27F-F6EE-F64D-B5BC-1654D675261F}"/>
              </a:ext>
            </a:extLst>
          </p:cNvPr>
          <p:cNvSpPr>
            <a:spLocks noGrp="1"/>
          </p:cNvSpPr>
          <p:nvPr>
            <p:ph type="sldNum" sz="quarter" idx="12"/>
          </p:nvPr>
        </p:nvSpPr>
        <p:spPr/>
        <p:txBody>
          <a:bodyPr/>
          <a:lstStyle/>
          <a:p>
            <a:fld id="{9EBFC3CA-8FA7-BF40-87CC-A711F9CD4C95}" type="slidenum">
              <a:rPr lang="en-US" smtClean="0"/>
              <a:t>11</a:t>
            </a:fld>
            <a:endParaRPr lang="en-US"/>
          </a:p>
        </p:txBody>
      </p:sp>
    </p:spTree>
    <p:extLst>
      <p:ext uri="{BB962C8B-B14F-4D97-AF65-F5344CB8AC3E}">
        <p14:creationId xmlns:p14="http://schemas.microsoft.com/office/powerpoint/2010/main" val="148947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4E68BAD-4726-BE47-9C3E-9948E9A66DF6}"/>
              </a:ext>
            </a:extLst>
          </p:cNvPr>
          <p:cNvSpPr>
            <a:spLocks noGrp="1"/>
          </p:cNvSpPr>
          <p:nvPr>
            <p:ph type="title"/>
          </p:nvPr>
        </p:nvSpPr>
        <p:spPr>
          <a:xfrm>
            <a:off x="884419" y="826680"/>
            <a:ext cx="7375161" cy="1325563"/>
          </a:xfrm>
        </p:spPr>
        <p:txBody>
          <a:bodyPr>
            <a:normAutofit/>
          </a:bodyPr>
          <a:lstStyle/>
          <a:p>
            <a:pPr algn="ctr"/>
            <a:r>
              <a:rPr lang="en-US" sz="3500" b="1" dirty="0">
                <a:solidFill>
                  <a:srgbClr val="FFFFFF"/>
                </a:solidFill>
              </a:rPr>
              <a:t>Results (Simple Model)</a:t>
            </a:r>
          </a:p>
        </p:txBody>
      </p:sp>
      <p:graphicFrame>
        <p:nvGraphicFramePr>
          <p:cNvPr id="7" name="Content Placeholder 6">
            <a:extLst>
              <a:ext uri="{FF2B5EF4-FFF2-40B4-BE49-F238E27FC236}">
                <a16:creationId xmlns:a16="http://schemas.microsoft.com/office/drawing/2014/main" id="{E657C98D-D45D-1A46-8B9D-BC2B6506EB1B}"/>
              </a:ext>
            </a:extLst>
          </p:cNvPr>
          <p:cNvGraphicFramePr>
            <a:graphicFrameLocks noGrp="1"/>
          </p:cNvGraphicFramePr>
          <p:nvPr>
            <p:ph idx="1"/>
            <p:extLst>
              <p:ext uri="{D42A27DB-BD31-4B8C-83A1-F6EECF244321}">
                <p14:modId xmlns:p14="http://schemas.microsoft.com/office/powerpoint/2010/main" val="583641065"/>
              </p:ext>
            </p:extLst>
          </p:nvPr>
        </p:nvGraphicFramePr>
        <p:xfrm>
          <a:off x="848470" y="2753936"/>
          <a:ext cx="7736142" cy="1112520"/>
        </p:xfrm>
        <a:graphic>
          <a:graphicData uri="http://schemas.openxmlformats.org/drawingml/2006/table">
            <a:tbl>
              <a:tblPr firstRow="1" bandRow="1">
                <a:tableStyleId>{5C22544A-7EE6-4342-B048-85BDC9FD1C3A}</a:tableStyleId>
              </a:tblPr>
              <a:tblGrid>
                <a:gridCol w="2226628">
                  <a:extLst>
                    <a:ext uri="{9D8B030D-6E8A-4147-A177-3AD203B41FA5}">
                      <a16:colId xmlns:a16="http://schemas.microsoft.com/office/drawing/2014/main" val="149206034"/>
                    </a:ext>
                  </a:extLst>
                </a:gridCol>
                <a:gridCol w="1971675">
                  <a:extLst>
                    <a:ext uri="{9D8B030D-6E8A-4147-A177-3AD203B41FA5}">
                      <a16:colId xmlns:a16="http://schemas.microsoft.com/office/drawing/2014/main" val="3226278374"/>
                    </a:ext>
                  </a:extLst>
                </a:gridCol>
                <a:gridCol w="1566164">
                  <a:extLst>
                    <a:ext uri="{9D8B030D-6E8A-4147-A177-3AD203B41FA5}">
                      <a16:colId xmlns:a16="http://schemas.microsoft.com/office/drawing/2014/main" val="2042992333"/>
                    </a:ext>
                  </a:extLst>
                </a:gridCol>
                <a:gridCol w="1971675">
                  <a:extLst>
                    <a:ext uri="{9D8B030D-6E8A-4147-A177-3AD203B41FA5}">
                      <a16:colId xmlns:a16="http://schemas.microsoft.com/office/drawing/2014/main" val="3883295306"/>
                    </a:ext>
                  </a:extLst>
                </a:gridCol>
              </a:tblGrid>
              <a:tr h="370840">
                <a:tc>
                  <a:txBody>
                    <a:bodyPr/>
                    <a:lstStyle/>
                    <a:p>
                      <a:pPr algn="ctr"/>
                      <a:r>
                        <a:rPr lang="en-US" dirty="0"/>
                        <a:t>Random Effects</a:t>
                      </a:r>
                    </a:p>
                  </a:txBody>
                  <a:tcPr/>
                </a:tc>
                <a:tc>
                  <a:txBody>
                    <a:bodyPr/>
                    <a:lstStyle/>
                    <a:p>
                      <a:pPr algn="ctr"/>
                      <a:r>
                        <a:rPr lang="en-US" dirty="0"/>
                        <a:t>Variance</a:t>
                      </a:r>
                    </a:p>
                  </a:txBody>
                  <a:tcPr/>
                </a:tc>
                <a:tc>
                  <a:txBody>
                    <a:bodyPr/>
                    <a:lstStyle/>
                    <a:p>
                      <a:pPr algn="ctr"/>
                      <a:r>
                        <a:rPr lang="en-US" dirty="0"/>
                        <a:t>Std. Deviation</a:t>
                      </a:r>
                    </a:p>
                  </a:txBody>
                  <a:tcPr/>
                </a:tc>
                <a:tc>
                  <a:txBody>
                    <a:bodyPr/>
                    <a:lstStyle/>
                    <a:p>
                      <a:pPr algn="ctr"/>
                      <a:r>
                        <a:rPr lang="en-US" dirty="0"/>
                        <a:t>Correlation</a:t>
                      </a:r>
                    </a:p>
                  </a:txBody>
                  <a:tcPr/>
                </a:tc>
                <a:extLst>
                  <a:ext uri="{0D108BD9-81ED-4DB2-BD59-A6C34878D82A}">
                    <a16:rowId xmlns:a16="http://schemas.microsoft.com/office/drawing/2014/main" val="515814212"/>
                  </a:ext>
                </a:extLst>
              </a:tr>
              <a:tr h="370840">
                <a:tc>
                  <a:txBody>
                    <a:bodyPr/>
                    <a:lstStyle/>
                    <a:p>
                      <a:pPr algn="l"/>
                      <a:r>
                        <a:rPr lang="en-US" dirty="0"/>
                        <a:t>Player Key (Intercept)</a:t>
                      </a:r>
                    </a:p>
                  </a:txBody>
                  <a:tcPr/>
                </a:tc>
                <a:tc>
                  <a:txBody>
                    <a:bodyPr/>
                    <a:lstStyle/>
                    <a:p>
                      <a:pPr algn="ctr"/>
                      <a:r>
                        <a:rPr lang="en-US" dirty="0"/>
                        <a:t>0.596594</a:t>
                      </a:r>
                    </a:p>
                  </a:txBody>
                  <a:tcPr/>
                </a:tc>
                <a:tc>
                  <a:txBody>
                    <a:bodyPr/>
                    <a:lstStyle/>
                    <a:p>
                      <a:pPr algn="ctr"/>
                      <a:r>
                        <a:rPr lang="en-US" dirty="0"/>
                        <a:t>0.77240</a:t>
                      </a:r>
                    </a:p>
                  </a:txBody>
                  <a:tcPr/>
                </a:tc>
                <a:tc>
                  <a:txBody>
                    <a:bodyPr/>
                    <a:lstStyle/>
                    <a:p>
                      <a:pPr algn="ctr"/>
                      <a:endParaRPr lang="en-US" dirty="0"/>
                    </a:p>
                  </a:txBody>
                  <a:tcPr/>
                </a:tc>
                <a:extLst>
                  <a:ext uri="{0D108BD9-81ED-4DB2-BD59-A6C34878D82A}">
                    <a16:rowId xmlns:a16="http://schemas.microsoft.com/office/drawing/2014/main" val="1409283377"/>
                  </a:ext>
                </a:extLst>
              </a:tr>
              <a:tr h="370840">
                <a:tc>
                  <a:txBody>
                    <a:bodyPr/>
                    <a:lstStyle/>
                    <a:p>
                      <a:pPr algn="l"/>
                      <a:r>
                        <a:rPr lang="en-US" dirty="0"/>
                        <a:t>Player Game</a:t>
                      </a:r>
                    </a:p>
                  </a:txBody>
                  <a:tcPr/>
                </a:tc>
                <a:tc>
                  <a:txBody>
                    <a:bodyPr/>
                    <a:lstStyle/>
                    <a:p>
                      <a:pPr algn="ctr"/>
                      <a:r>
                        <a:rPr lang="en-US" dirty="0"/>
                        <a:t>0.005377</a:t>
                      </a:r>
                    </a:p>
                  </a:txBody>
                  <a:tcPr/>
                </a:tc>
                <a:tc>
                  <a:txBody>
                    <a:bodyPr/>
                    <a:lstStyle/>
                    <a:p>
                      <a:pPr algn="ctr"/>
                      <a:r>
                        <a:rPr lang="en-US" dirty="0"/>
                        <a:t>0.0733</a:t>
                      </a:r>
                    </a:p>
                  </a:txBody>
                  <a:tcPr/>
                </a:tc>
                <a:tc>
                  <a:txBody>
                    <a:bodyPr/>
                    <a:lstStyle/>
                    <a:p>
                      <a:pPr algn="ctr"/>
                      <a:r>
                        <a:rPr lang="en-US" dirty="0"/>
                        <a:t>- 0.95</a:t>
                      </a:r>
                    </a:p>
                  </a:txBody>
                  <a:tcPr/>
                </a:tc>
                <a:extLst>
                  <a:ext uri="{0D108BD9-81ED-4DB2-BD59-A6C34878D82A}">
                    <a16:rowId xmlns:a16="http://schemas.microsoft.com/office/drawing/2014/main" val="4106432296"/>
                  </a:ext>
                </a:extLst>
              </a:tr>
            </a:tbl>
          </a:graphicData>
        </a:graphic>
      </p:graphicFrame>
      <p:graphicFrame>
        <p:nvGraphicFramePr>
          <p:cNvPr id="3" name="Table 2">
            <a:extLst>
              <a:ext uri="{FF2B5EF4-FFF2-40B4-BE49-F238E27FC236}">
                <a16:creationId xmlns:a16="http://schemas.microsoft.com/office/drawing/2014/main" id="{B17D6180-8CA8-D244-823C-17BBD439F13C}"/>
              </a:ext>
            </a:extLst>
          </p:cNvPr>
          <p:cNvGraphicFramePr>
            <a:graphicFrameLocks noGrp="1"/>
          </p:cNvGraphicFramePr>
          <p:nvPr>
            <p:extLst>
              <p:ext uri="{D42A27DB-BD31-4B8C-83A1-F6EECF244321}">
                <p14:modId xmlns:p14="http://schemas.microsoft.com/office/powerpoint/2010/main" val="2546506273"/>
              </p:ext>
            </p:extLst>
          </p:nvPr>
        </p:nvGraphicFramePr>
        <p:xfrm>
          <a:off x="1403648" y="4465026"/>
          <a:ext cx="6912768" cy="1483360"/>
        </p:xfrm>
        <a:graphic>
          <a:graphicData uri="http://schemas.openxmlformats.org/drawingml/2006/table">
            <a:tbl>
              <a:tblPr firstRow="1" bandRow="1">
                <a:tableStyleId>{5C22544A-7EE6-4342-B048-85BDC9FD1C3A}</a:tableStyleId>
              </a:tblPr>
              <a:tblGrid>
                <a:gridCol w="2082546">
                  <a:extLst>
                    <a:ext uri="{9D8B030D-6E8A-4147-A177-3AD203B41FA5}">
                      <a16:colId xmlns:a16="http://schemas.microsoft.com/office/drawing/2014/main" val="3680919977"/>
                    </a:ext>
                  </a:extLst>
                </a:gridCol>
                <a:gridCol w="1219200">
                  <a:extLst>
                    <a:ext uri="{9D8B030D-6E8A-4147-A177-3AD203B41FA5}">
                      <a16:colId xmlns:a16="http://schemas.microsoft.com/office/drawing/2014/main" val="218110025"/>
                    </a:ext>
                  </a:extLst>
                </a:gridCol>
                <a:gridCol w="1219200">
                  <a:extLst>
                    <a:ext uri="{9D8B030D-6E8A-4147-A177-3AD203B41FA5}">
                      <a16:colId xmlns:a16="http://schemas.microsoft.com/office/drawing/2014/main" val="341821511"/>
                    </a:ext>
                  </a:extLst>
                </a:gridCol>
                <a:gridCol w="941705">
                  <a:extLst>
                    <a:ext uri="{9D8B030D-6E8A-4147-A177-3AD203B41FA5}">
                      <a16:colId xmlns:a16="http://schemas.microsoft.com/office/drawing/2014/main" val="4005574213"/>
                    </a:ext>
                  </a:extLst>
                </a:gridCol>
                <a:gridCol w="1450117">
                  <a:extLst>
                    <a:ext uri="{9D8B030D-6E8A-4147-A177-3AD203B41FA5}">
                      <a16:colId xmlns:a16="http://schemas.microsoft.com/office/drawing/2014/main" val="2179934211"/>
                    </a:ext>
                  </a:extLst>
                </a:gridCol>
              </a:tblGrid>
              <a:tr h="370840">
                <a:tc>
                  <a:txBody>
                    <a:bodyPr/>
                    <a:lstStyle/>
                    <a:p>
                      <a:r>
                        <a:rPr lang="en-US" dirty="0"/>
                        <a:t>Fixed effects</a:t>
                      </a:r>
                    </a:p>
                  </a:txBody>
                  <a:tcPr/>
                </a:tc>
                <a:tc>
                  <a:txBody>
                    <a:bodyPr/>
                    <a:lstStyle/>
                    <a:p>
                      <a:r>
                        <a:rPr lang="en-US" dirty="0"/>
                        <a:t>Estimate</a:t>
                      </a:r>
                    </a:p>
                  </a:txBody>
                  <a:tcPr/>
                </a:tc>
                <a:tc>
                  <a:txBody>
                    <a:bodyPr/>
                    <a:lstStyle/>
                    <a:p>
                      <a:r>
                        <a:rPr lang="en-US" dirty="0"/>
                        <a:t>Std. Error</a:t>
                      </a:r>
                    </a:p>
                  </a:txBody>
                  <a:tcPr/>
                </a:tc>
                <a:tc>
                  <a:txBody>
                    <a:bodyPr/>
                    <a:lstStyle/>
                    <a:p>
                      <a:r>
                        <a:rPr lang="en-US" dirty="0"/>
                        <a:t>Z-value</a:t>
                      </a:r>
                    </a:p>
                  </a:txBody>
                  <a:tcPr/>
                </a:tc>
                <a:tc>
                  <a:txBody>
                    <a:bodyPr/>
                    <a:lstStyle/>
                    <a:p>
                      <a:r>
                        <a:rPr lang="en-US" dirty="0" err="1"/>
                        <a:t>Pr</a:t>
                      </a:r>
                      <a:r>
                        <a:rPr lang="en-US" dirty="0"/>
                        <a:t>(&gt;|z|)</a:t>
                      </a:r>
                    </a:p>
                  </a:txBody>
                  <a:tcPr/>
                </a:tc>
                <a:extLst>
                  <a:ext uri="{0D108BD9-81ED-4DB2-BD59-A6C34878D82A}">
                    <a16:rowId xmlns:a16="http://schemas.microsoft.com/office/drawing/2014/main" val="1316713357"/>
                  </a:ext>
                </a:extLst>
              </a:tr>
              <a:tr h="370840">
                <a:tc>
                  <a:txBody>
                    <a:bodyPr/>
                    <a:lstStyle/>
                    <a:p>
                      <a:r>
                        <a:rPr lang="en-US" dirty="0"/>
                        <a:t>(intercept)</a:t>
                      </a:r>
                    </a:p>
                  </a:txBody>
                  <a:tcPr/>
                </a:tc>
                <a:tc>
                  <a:txBody>
                    <a:bodyPr/>
                    <a:lstStyle/>
                    <a:p>
                      <a:pPr algn="ctr"/>
                      <a:r>
                        <a:rPr lang="en-US" dirty="0"/>
                        <a:t>-6.45394</a:t>
                      </a:r>
                    </a:p>
                  </a:txBody>
                  <a:tcPr/>
                </a:tc>
                <a:tc>
                  <a:txBody>
                    <a:bodyPr/>
                    <a:lstStyle/>
                    <a:p>
                      <a:pPr algn="ctr"/>
                      <a:r>
                        <a:rPr lang="en-US" dirty="0"/>
                        <a:t>0.25020</a:t>
                      </a:r>
                    </a:p>
                  </a:txBody>
                  <a:tcPr/>
                </a:tc>
                <a:tc>
                  <a:txBody>
                    <a:bodyPr/>
                    <a:lstStyle/>
                    <a:p>
                      <a:pPr algn="ctr"/>
                      <a:r>
                        <a:rPr lang="en-US" dirty="0"/>
                        <a:t>-25.795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u="none" strike="noStrike" dirty="0">
                          <a:effectLst/>
                        </a:rPr>
                        <a:t>&lt; 2e-16 ***</a:t>
                      </a:r>
                      <a:endParaRPr lang="en-US" sz="18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323172010"/>
                  </a:ext>
                </a:extLst>
              </a:tr>
              <a:tr h="370840">
                <a:tc>
                  <a:txBody>
                    <a:bodyPr/>
                    <a:lstStyle/>
                    <a:p>
                      <a:r>
                        <a:rPr lang="en-US" dirty="0"/>
                        <a:t>Field Type Synthetic</a:t>
                      </a:r>
                    </a:p>
                  </a:txBody>
                  <a:tcPr/>
                </a:tc>
                <a:tc>
                  <a:txBody>
                    <a:bodyPr/>
                    <a:lstStyle/>
                    <a:p>
                      <a:pPr algn="ctr"/>
                      <a:r>
                        <a:rPr lang="en-US" dirty="0"/>
                        <a:t>0.41561</a:t>
                      </a:r>
                    </a:p>
                  </a:txBody>
                  <a:tcPr/>
                </a:tc>
                <a:tc>
                  <a:txBody>
                    <a:bodyPr/>
                    <a:lstStyle/>
                    <a:p>
                      <a:pPr algn="ctr"/>
                      <a:r>
                        <a:rPr lang="en-US" dirty="0"/>
                        <a:t>0.23255</a:t>
                      </a:r>
                    </a:p>
                  </a:txBody>
                  <a:tcPr/>
                </a:tc>
                <a:tc>
                  <a:txBody>
                    <a:bodyPr/>
                    <a:lstStyle/>
                    <a:p>
                      <a:pPr algn="ctr"/>
                      <a:r>
                        <a:rPr lang="en-US" dirty="0"/>
                        <a:t>1.787</a:t>
                      </a:r>
                    </a:p>
                  </a:txBody>
                  <a:tcPr/>
                </a:tc>
                <a:tc>
                  <a:txBody>
                    <a:bodyPr/>
                    <a:lstStyle/>
                    <a:p>
                      <a:pPr algn="ctr"/>
                      <a:r>
                        <a:rPr lang="en-US" dirty="0"/>
                        <a:t>0.0739</a:t>
                      </a:r>
                    </a:p>
                  </a:txBody>
                  <a:tcPr/>
                </a:tc>
                <a:extLst>
                  <a:ext uri="{0D108BD9-81ED-4DB2-BD59-A6C34878D82A}">
                    <a16:rowId xmlns:a16="http://schemas.microsoft.com/office/drawing/2014/main" val="129150294"/>
                  </a:ext>
                </a:extLst>
              </a:tr>
              <a:tr h="370840">
                <a:tc>
                  <a:txBody>
                    <a:bodyPr/>
                    <a:lstStyle/>
                    <a:p>
                      <a:r>
                        <a:rPr lang="en-US" dirty="0"/>
                        <a:t>Player Game</a:t>
                      </a:r>
                    </a:p>
                  </a:txBody>
                  <a:tcPr/>
                </a:tc>
                <a:tc>
                  <a:txBody>
                    <a:bodyPr/>
                    <a:lstStyle/>
                    <a:p>
                      <a:pPr algn="ctr"/>
                      <a:r>
                        <a:rPr lang="en-US" dirty="0"/>
                        <a:t>-0.08886</a:t>
                      </a:r>
                    </a:p>
                  </a:txBody>
                  <a:tcPr/>
                </a:tc>
                <a:tc>
                  <a:txBody>
                    <a:bodyPr/>
                    <a:lstStyle/>
                    <a:p>
                      <a:pPr algn="ctr"/>
                      <a:r>
                        <a:rPr lang="en-US" dirty="0"/>
                        <a:t>0.02220</a:t>
                      </a:r>
                    </a:p>
                  </a:txBody>
                  <a:tcPr/>
                </a:tc>
                <a:tc>
                  <a:txBody>
                    <a:bodyPr/>
                    <a:lstStyle/>
                    <a:p>
                      <a:pPr algn="ctr"/>
                      <a:r>
                        <a:rPr lang="en-US" dirty="0"/>
                        <a:t>-4.003</a:t>
                      </a:r>
                    </a:p>
                  </a:txBody>
                  <a:tcPr/>
                </a:tc>
                <a:tc>
                  <a:txBody>
                    <a:bodyPr/>
                    <a:lstStyle/>
                    <a:p>
                      <a:pPr algn="ctr"/>
                      <a:r>
                        <a:rPr lang="en-US" sz="1800" dirty="0"/>
                        <a:t>6.26e-05 ***</a:t>
                      </a:r>
                      <a:endParaRPr lang="en-US" dirty="0"/>
                    </a:p>
                  </a:txBody>
                  <a:tcPr/>
                </a:tc>
                <a:extLst>
                  <a:ext uri="{0D108BD9-81ED-4DB2-BD59-A6C34878D82A}">
                    <a16:rowId xmlns:a16="http://schemas.microsoft.com/office/drawing/2014/main" val="4058105769"/>
                  </a:ext>
                </a:extLst>
              </a:tr>
            </a:tbl>
          </a:graphicData>
        </a:graphic>
      </p:graphicFrame>
      <p:sp>
        <p:nvSpPr>
          <p:cNvPr id="4" name="Slide Number Placeholder 3">
            <a:extLst>
              <a:ext uri="{FF2B5EF4-FFF2-40B4-BE49-F238E27FC236}">
                <a16:creationId xmlns:a16="http://schemas.microsoft.com/office/drawing/2014/main" id="{6375C9AC-9AA8-284A-B171-EF71FFB5765B}"/>
              </a:ext>
            </a:extLst>
          </p:cNvPr>
          <p:cNvSpPr>
            <a:spLocks noGrp="1"/>
          </p:cNvSpPr>
          <p:nvPr>
            <p:ph type="sldNum" sz="quarter" idx="12"/>
          </p:nvPr>
        </p:nvSpPr>
        <p:spPr/>
        <p:txBody>
          <a:bodyPr/>
          <a:lstStyle/>
          <a:p>
            <a:fld id="{9EBFC3CA-8FA7-BF40-87CC-A711F9CD4C95}" type="slidenum">
              <a:rPr lang="en-US" smtClean="0"/>
              <a:t>12</a:t>
            </a:fld>
            <a:endParaRPr lang="en-US"/>
          </a:p>
        </p:txBody>
      </p:sp>
    </p:spTree>
    <p:extLst>
      <p:ext uri="{BB962C8B-B14F-4D97-AF65-F5344CB8AC3E}">
        <p14:creationId xmlns:p14="http://schemas.microsoft.com/office/powerpoint/2010/main" val="353334579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4E68BAD-4726-BE47-9C3E-9948E9A66DF6}"/>
              </a:ext>
            </a:extLst>
          </p:cNvPr>
          <p:cNvSpPr>
            <a:spLocks noGrp="1"/>
          </p:cNvSpPr>
          <p:nvPr>
            <p:ph type="title"/>
          </p:nvPr>
        </p:nvSpPr>
        <p:spPr>
          <a:xfrm>
            <a:off x="884419" y="826680"/>
            <a:ext cx="7375161" cy="1325563"/>
          </a:xfrm>
        </p:spPr>
        <p:txBody>
          <a:bodyPr>
            <a:normAutofit/>
          </a:bodyPr>
          <a:lstStyle/>
          <a:p>
            <a:pPr algn="ctr"/>
            <a:r>
              <a:rPr lang="en-US" sz="3500" b="1" dirty="0">
                <a:solidFill>
                  <a:srgbClr val="FFFFFF"/>
                </a:solidFill>
              </a:rPr>
              <a:t>Results (Desired Model)</a:t>
            </a:r>
          </a:p>
        </p:txBody>
      </p:sp>
      <p:graphicFrame>
        <p:nvGraphicFramePr>
          <p:cNvPr id="7" name="Content Placeholder 6">
            <a:extLst>
              <a:ext uri="{FF2B5EF4-FFF2-40B4-BE49-F238E27FC236}">
                <a16:creationId xmlns:a16="http://schemas.microsoft.com/office/drawing/2014/main" id="{E657C98D-D45D-1A46-8B9D-BC2B6506EB1B}"/>
              </a:ext>
            </a:extLst>
          </p:cNvPr>
          <p:cNvGraphicFramePr>
            <a:graphicFrameLocks noGrp="1"/>
          </p:cNvGraphicFramePr>
          <p:nvPr>
            <p:ph idx="1"/>
            <p:extLst>
              <p:ext uri="{D42A27DB-BD31-4B8C-83A1-F6EECF244321}">
                <p14:modId xmlns:p14="http://schemas.microsoft.com/office/powerpoint/2010/main" val="1097155008"/>
              </p:ext>
            </p:extLst>
          </p:nvPr>
        </p:nvGraphicFramePr>
        <p:xfrm>
          <a:off x="848470" y="2753936"/>
          <a:ext cx="7736142" cy="1112520"/>
        </p:xfrm>
        <a:graphic>
          <a:graphicData uri="http://schemas.openxmlformats.org/drawingml/2006/table">
            <a:tbl>
              <a:tblPr firstRow="1" bandRow="1">
                <a:tableStyleId>{5C22544A-7EE6-4342-B048-85BDC9FD1C3A}</a:tableStyleId>
              </a:tblPr>
              <a:tblGrid>
                <a:gridCol w="2226628">
                  <a:extLst>
                    <a:ext uri="{9D8B030D-6E8A-4147-A177-3AD203B41FA5}">
                      <a16:colId xmlns:a16="http://schemas.microsoft.com/office/drawing/2014/main" val="149206034"/>
                    </a:ext>
                  </a:extLst>
                </a:gridCol>
                <a:gridCol w="1971675">
                  <a:extLst>
                    <a:ext uri="{9D8B030D-6E8A-4147-A177-3AD203B41FA5}">
                      <a16:colId xmlns:a16="http://schemas.microsoft.com/office/drawing/2014/main" val="3226278374"/>
                    </a:ext>
                  </a:extLst>
                </a:gridCol>
                <a:gridCol w="1566164">
                  <a:extLst>
                    <a:ext uri="{9D8B030D-6E8A-4147-A177-3AD203B41FA5}">
                      <a16:colId xmlns:a16="http://schemas.microsoft.com/office/drawing/2014/main" val="2042992333"/>
                    </a:ext>
                  </a:extLst>
                </a:gridCol>
                <a:gridCol w="1971675">
                  <a:extLst>
                    <a:ext uri="{9D8B030D-6E8A-4147-A177-3AD203B41FA5}">
                      <a16:colId xmlns:a16="http://schemas.microsoft.com/office/drawing/2014/main" val="3883295306"/>
                    </a:ext>
                  </a:extLst>
                </a:gridCol>
              </a:tblGrid>
              <a:tr h="370840">
                <a:tc>
                  <a:txBody>
                    <a:bodyPr/>
                    <a:lstStyle/>
                    <a:p>
                      <a:pPr algn="ctr"/>
                      <a:r>
                        <a:rPr lang="en-US" dirty="0"/>
                        <a:t>Random Effects</a:t>
                      </a:r>
                    </a:p>
                  </a:txBody>
                  <a:tcPr/>
                </a:tc>
                <a:tc>
                  <a:txBody>
                    <a:bodyPr/>
                    <a:lstStyle/>
                    <a:p>
                      <a:pPr algn="ctr"/>
                      <a:r>
                        <a:rPr lang="en-US" dirty="0"/>
                        <a:t>Variance</a:t>
                      </a:r>
                    </a:p>
                  </a:txBody>
                  <a:tcPr/>
                </a:tc>
                <a:tc>
                  <a:txBody>
                    <a:bodyPr/>
                    <a:lstStyle/>
                    <a:p>
                      <a:pPr algn="ctr"/>
                      <a:r>
                        <a:rPr lang="en-US" dirty="0"/>
                        <a:t>Std. Deviation</a:t>
                      </a:r>
                    </a:p>
                  </a:txBody>
                  <a:tcPr/>
                </a:tc>
                <a:tc>
                  <a:txBody>
                    <a:bodyPr/>
                    <a:lstStyle/>
                    <a:p>
                      <a:pPr algn="ctr"/>
                      <a:r>
                        <a:rPr lang="en-US" dirty="0"/>
                        <a:t>Correlation</a:t>
                      </a:r>
                    </a:p>
                  </a:txBody>
                  <a:tcPr/>
                </a:tc>
                <a:extLst>
                  <a:ext uri="{0D108BD9-81ED-4DB2-BD59-A6C34878D82A}">
                    <a16:rowId xmlns:a16="http://schemas.microsoft.com/office/drawing/2014/main" val="515814212"/>
                  </a:ext>
                </a:extLst>
              </a:tr>
              <a:tr h="370840">
                <a:tc>
                  <a:txBody>
                    <a:bodyPr/>
                    <a:lstStyle/>
                    <a:p>
                      <a:pPr algn="ctr"/>
                      <a:r>
                        <a:rPr lang="en-US" dirty="0"/>
                        <a:t>Player Key (Intercept)</a:t>
                      </a:r>
                    </a:p>
                  </a:txBody>
                  <a:tcPr/>
                </a:tc>
                <a:tc>
                  <a:txBody>
                    <a:bodyPr/>
                    <a:lstStyle/>
                    <a:p>
                      <a:pPr algn="ctr"/>
                      <a:r>
                        <a:rPr lang="en-US" dirty="0"/>
                        <a:t>1.03929</a:t>
                      </a:r>
                    </a:p>
                  </a:txBody>
                  <a:tcPr/>
                </a:tc>
                <a:tc>
                  <a:txBody>
                    <a:bodyPr/>
                    <a:lstStyle/>
                    <a:p>
                      <a:pPr algn="ctr"/>
                      <a:r>
                        <a:rPr lang="en-US" dirty="0"/>
                        <a:t>1.01946</a:t>
                      </a:r>
                    </a:p>
                  </a:txBody>
                  <a:tcPr/>
                </a:tc>
                <a:tc>
                  <a:txBody>
                    <a:bodyPr/>
                    <a:lstStyle/>
                    <a:p>
                      <a:pPr algn="ctr"/>
                      <a:endParaRPr lang="en-US" dirty="0"/>
                    </a:p>
                  </a:txBody>
                  <a:tcPr/>
                </a:tc>
                <a:extLst>
                  <a:ext uri="{0D108BD9-81ED-4DB2-BD59-A6C34878D82A}">
                    <a16:rowId xmlns:a16="http://schemas.microsoft.com/office/drawing/2014/main" val="1409283377"/>
                  </a:ext>
                </a:extLst>
              </a:tr>
              <a:tr h="370840">
                <a:tc>
                  <a:txBody>
                    <a:bodyPr/>
                    <a:lstStyle/>
                    <a:p>
                      <a:pPr algn="ctr"/>
                      <a:r>
                        <a:rPr lang="en-US" dirty="0"/>
                        <a:t>Player Game</a:t>
                      </a:r>
                    </a:p>
                  </a:txBody>
                  <a:tcPr/>
                </a:tc>
                <a:tc>
                  <a:txBody>
                    <a:bodyPr/>
                    <a:lstStyle/>
                    <a:p>
                      <a:pPr algn="ctr"/>
                      <a:r>
                        <a:rPr lang="en-US" dirty="0"/>
                        <a:t>0.00805</a:t>
                      </a:r>
                    </a:p>
                  </a:txBody>
                  <a:tcPr/>
                </a:tc>
                <a:tc>
                  <a:txBody>
                    <a:bodyPr/>
                    <a:lstStyle/>
                    <a:p>
                      <a:pPr algn="ctr"/>
                      <a:r>
                        <a:rPr lang="en-US" dirty="0"/>
                        <a:t>0.08972</a:t>
                      </a:r>
                    </a:p>
                  </a:txBody>
                  <a:tcPr/>
                </a:tc>
                <a:tc>
                  <a:txBody>
                    <a:bodyPr/>
                    <a:lstStyle/>
                    <a:p>
                      <a:pPr algn="ctr"/>
                      <a:r>
                        <a:rPr lang="en-US" dirty="0"/>
                        <a:t>- 0.97</a:t>
                      </a:r>
                    </a:p>
                  </a:txBody>
                  <a:tcPr/>
                </a:tc>
                <a:extLst>
                  <a:ext uri="{0D108BD9-81ED-4DB2-BD59-A6C34878D82A}">
                    <a16:rowId xmlns:a16="http://schemas.microsoft.com/office/drawing/2014/main" val="4106432296"/>
                  </a:ext>
                </a:extLst>
              </a:tr>
            </a:tbl>
          </a:graphicData>
        </a:graphic>
      </p:graphicFrame>
      <p:graphicFrame>
        <p:nvGraphicFramePr>
          <p:cNvPr id="3" name="Table 2">
            <a:extLst>
              <a:ext uri="{FF2B5EF4-FFF2-40B4-BE49-F238E27FC236}">
                <a16:creationId xmlns:a16="http://schemas.microsoft.com/office/drawing/2014/main" id="{9B8F28D0-B165-0D4B-93AA-71114A97B920}"/>
              </a:ext>
            </a:extLst>
          </p:cNvPr>
          <p:cNvGraphicFramePr>
            <a:graphicFrameLocks noGrp="1"/>
          </p:cNvGraphicFramePr>
          <p:nvPr>
            <p:extLst>
              <p:ext uri="{D42A27DB-BD31-4B8C-83A1-F6EECF244321}">
                <p14:modId xmlns:p14="http://schemas.microsoft.com/office/powerpoint/2010/main" val="1029123898"/>
              </p:ext>
            </p:extLst>
          </p:nvPr>
        </p:nvGraphicFramePr>
        <p:xfrm>
          <a:off x="1475656" y="4041428"/>
          <a:ext cx="5841999" cy="2641600"/>
        </p:xfrm>
        <a:graphic>
          <a:graphicData uri="http://schemas.openxmlformats.org/drawingml/2006/table">
            <a:tbl>
              <a:tblPr>
                <a:tableStyleId>{5C22544A-7EE6-4342-B048-85BDC9FD1C3A}</a:tableStyleId>
              </a:tblPr>
              <a:tblGrid>
                <a:gridCol w="1990654">
                  <a:extLst>
                    <a:ext uri="{9D8B030D-6E8A-4147-A177-3AD203B41FA5}">
                      <a16:colId xmlns:a16="http://schemas.microsoft.com/office/drawing/2014/main" val="1530702733"/>
                    </a:ext>
                  </a:extLst>
                </a:gridCol>
                <a:gridCol w="1293291">
                  <a:extLst>
                    <a:ext uri="{9D8B030D-6E8A-4147-A177-3AD203B41FA5}">
                      <a16:colId xmlns:a16="http://schemas.microsoft.com/office/drawing/2014/main" val="4261446514"/>
                    </a:ext>
                  </a:extLst>
                </a:gridCol>
                <a:gridCol w="827326">
                  <a:extLst>
                    <a:ext uri="{9D8B030D-6E8A-4147-A177-3AD203B41FA5}">
                      <a16:colId xmlns:a16="http://schemas.microsoft.com/office/drawing/2014/main" val="1005540488"/>
                    </a:ext>
                  </a:extLst>
                </a:gridCol>
                <a:gridCol w="827326">
                  <a:extLst>
                    <a:ext uri="{9D8B030D-6E8A-4147-A177-3AD203B41FA5}">
                      <a16:colId xmlns:a16="http://schemas.microsoft.com/office/drawing/2014/main" val="1395599642"/>
                    </a:ext>
                  </a:extLst>
                </a:gridCol>
                <a:gridCol w="903402">
                  <a:extLst>
                    <a:ext uri="{9D8B030D-6E8A-4147-A177-3AD203B41FA5}">
                      <a16:colId xmlns:a16="http://schemas.microsoft.com/office/drawing/2014/main" val="1365678623"/>
                    </a:ext>
                  </a:extLst>
                </a:gridCol>
              </a:tblGrid>
              <a:tr h="203200">
                <a:tc>
                  <a:txBody>
                    <a:bodyPr/>
                    <a:lstStyle/>
                    <a:p>
                      <a:pPr algn="ctr" fontAlgn="b"/>
                      <a:r>
                        <a:rPr lang="en-US" sz="1200" u="none" strike="noStrike" dirty="0">
                          <a:effectLst/>
                        </a:rPr>
                        <a:t>       Fixed Effects                                   </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00B050"/>
                    </a:solidFill>
                  </a:tcPr>
                </a:tc>
                <a:tc>
                  <a:txBody>
                    <a:bodyPr/>
                    <a:lstStyle/>
                    <a:p>
                      <a:pPr algn="ctr" fontAlgn="b"/>
                      <a:r>
                        <a:rPr lang="en-US" sz="1200" u="none" strike="noStrike" dirty="0">
                          <a:effectLst/>
                        </a:rPr>
                        <a:t> Estimate </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00B050"/>
                    </a:solidFill>
                  </a:tcPr>
                </a:tc>
                <a:tc>
                  <a:txBody>
                    <a:bodyPr/>
                    <a:lstStyle/>
                    <a:p>
                      <a:pPr algn="ctr" fontAlgn="b"/>
                      <a:r>
                        <a:rPr lang="en-US" sz="1200" u="none" strike="noStrike">
                          <a:effectLst/>
                        </a:rPr>
                        <a:t>Std. Error      </a:t>
                      </a:r>
                      <a:endParaRPr lang="en-US" sz="1200" b="0" i="0" u="none" strike="noStrike">
                        <a:solidFill>
                          <a:srgbClr val="000000"/>
                        </a:solidFill>
                        <a:effectLst/>
                        <a:latin typeface="Calibri" panose="020F0502020204030204" pitchFamily="34" charset="0"/>
                      </a:endParaRPr>
                    </a:p>
                  </a:txBody>
                  <a:tcPr marL="9525" marR="9525" marT="9525" marB="0" anchor="b">
                    <a:solidFill>
                      <a:srgbClr val="00B050"/>
                    </a:solidFill>
                  </a:tcPr>
                </a:tc>
                <a:tc>
                  <a:txBody>
                    <a:bodyPr/>
                    <a:lstStyle/>
                    <a:p>
                      <a:pPr algn="ctr" fontAlgn="b"/>
                      <a:r>
                        <a:rPr lang="en-US" sz="1200" u="none" strike="noStrike">
                          <a:effectLst/>
                        </a:rPr>
                        <a:t>z value</a:t>
                      </a:r>
                      <a:endParaRPr lang="en-US" sz="1200" b="0" i="0" u="none" strike="noStrike">
                        <a:solidFill>
                          <a:srgbClr val="000000"/>
                        </a:solidFill>
                        <a:effectLst/>
                        <a:latin typeface="Calibri" panose="020F0502020204030204" pitchFamily="34" charset="0"/>
                      </a:endParaRPr>
                    </a:p>
                  </a:txBody>
                  <a:tcPr marL="9525" marR="9525" marT="9525" marB="0" anchor="b">
                    <a:solidFill>
                      <a:srgbClr val="00B050"/>
                    </a:solidFill>
                  </a:tcPr>
                </a:tc>
                <a:tc>
                  <a:txBody>
                    <a:bodyPr/>
                    <a:lstStyle/>
                    <a:p>
                      <a:pPr algn="ctr" fontAlgn="b"/>
                      <a:r>
                        <a:rPr lang="en-US" sz="1200" u="none" strike="noStrike" dirty="0" err="1">
                          <a:effectLst/>
                        </a:rPr>
                        <a:t>Pr</a:t>
                      </a:r>
                      <a:r>
                        <a:rPr lang="en-US" sz="1200" u="none" strike="noStrike" dirty="0">
                          <a:effectLst/>
                        </a:rPr>
                        <a:t>(&gt;|z|)</a:t>
                      </a:r>
                      <a:endParaRPr lang="en-US" sz="1200" b="0" i="0" u="none" strike="noStrike" dirty="0">
                        <a:solidFill>
                          <a:srgbClr val="000000"/>
                        </a:solidFill>
                        <a:effectLst/>
                        <a:latin typeface="Calibri" panose="020F0502020204030204" pitchFamily="34" charset="0"/>
                      </a:endParaRPr>
                    </a:p>
                  </a:txBody>
                  <a:tcPr marL="9525" marR="9525" marT="9525" marB="0" anchor="b">
                    <a:solidFill>
                      <a:srgbClr val="00B050"/>
                    </a:solidFill>
                  </a:tcPr>
                </a:tc>
                <a:extLst>
                  <a:ext uri="{0D108BD9-81ED-4DB2-BD59-A6C34878D82A}">
                    <a16:rowId xmlns:a16="http://schemas.microsoft.com/office/drawing/2014/main" val="1501759116"/>
                  </a:ext>
                </a:extLst>
              </a:tr>
              <a:tr h="203200">
                <a:tc>
                  <a:txBody>
                    <a:bodyPr/>
                    <a:lstStyle/>
                    <a:p>
                      <a:pPr algn="ctr" fontAlgn="b"/>
                      <a:r>
                        <a:rPr lang="en-US" sz="1200" u="none" strike="noStrike" dirty="0">
                          <a:effectLst/>
                        </a:rPr>
                        <a:t>(Intercept)                            </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-6.229291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0.554612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-11.232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&lt; 2e-16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345226"/>
                  </a:ext>
                </a:extLst>
              </a:tr>
              <a:tr h="203200">
                <a:tc>
                  <a:txBody>
                    <a:bodyPr/>
                    <a:lstStyle/>
                    <a:p>
                      <a:pPr algn="l" fontAlgn="b"/>
                      <a:r>
                        <a:rPr lang="en-US" sz="1200" u="none" strike="noStrike">
                          <a:effectLst/>
                        </a:rPr>
                        <a:t>FieldTypeSynthetic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0.488659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0.280914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1.74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0.0819 .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080121"/>
                  </a:ext>
                </a:extLst>
              </a:tr>
              <a:tr h="203200">
                <a:tc>
                  <a:txBody>
                    <a:bodyPr/>
                    <a:lstStyle/>
                    <a:p>
                      <a:pPr algn="l" fontAlgn="b"/>
                      <a:r>
                        <a:rPr lang="en-US" sz="1200" u="none" strike="noStrike">
                          <a:effectLst/>
                        </a:rPr>
                        <a:t>Weather_factor_Cloudy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0.002542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0.379344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0.007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0.9947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5229348"/>
                  </a:ext>
                </a:extLst>
              </a:tr>
              <a:tr h="203200">
                <a:tc>
                  <a:txBody>
                    <a:bodyPr/>
                    <a:lstStyle/>
                    <a:p>
                      <a:pPr algn="l" fontAlgn="b"/>
                      <a:r>
                        <a:rPr lang="en-US" sz="1200" u="none" strike="noStrike">
                          <a:effectLst/>
                        </a:rPr>
                        <a:t>Weather_factor_Cold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1.388045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0.667229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0.0375 *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2468100"/>
                  </a:ext>
                </a:extLst>
              </a:tr>
              <a:tr h="203200">
                <a:tc>
                  <a:txBody>
                    <a:bodyPr/>
                    <a:lstStyle/>
                    <a:p>
                      <a:pPr algn="l" fontAlgn="b"/>
                      <a:r>
                        <a:rPr lang="en-US" sz="1200" u="none" strike="noStrike">
                          <a:effectLst/>
                        </a:rPr>
                        <a:t>Weather_factor_Indoor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0.721247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0.570286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1.265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0.206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6691788"/>
                  </a:ext>
                </a:extLst>
              </a:tr>
              <a:tr h="203200">
                <a:tc>
                  <a:txBody>
                    <a:bodyPr/>
                    <a:lstStyle/>
                    <a:p>
                      <a:pPr algn="l" fontAlgn="b"/>
                      <a:r>
                        <a:rPr lang="en-US" sz="1200" u="none" strike="noStrike">
                          <a:effectLst/>
                        </a:rPr>
                        <a:t>Weather_factor_NA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-11.357927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13.910234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-0.817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0.4142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0564947"/>
                  </a:ext>
                </a:extLst>
              </a:tr>
              <a:tr h="203200">
                <a:tc>
                  <a:txBody>
                    <a:bodyPr/>
                    <a:lstStyle/>
                    <a:p>
                      <a:pPr algn="l" fontAlgn="b"/>
                      <a:r>
                        <a:rPr lang="en-US" sz="1200" u="none" strike="noStrike">
                          <a:effectLst/>
                        </a:rPr>
                        <a:t>Weather_factor_Rain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0.188177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0.527726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0.357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0.7214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3883376"/>
                  </a:ext>
                </a:extLst>
              </a:tr>
              <a:tr h="203200">
                <a:tc>
                  <a:txBody>
                    <a:bodyPr/>
                    <a:lstStyle/>
                    <a:p>
                      <a:pPr algn="l" fontAlgn="b"/>
                      <a:r>
                        <a:rPr lang="en-US" sz="1200" u="none" strike="noStrike">
                          <a:effectLst/>
                        </a:rPr>
                        <a:t>Weather_factor_Sunny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-0.50224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0.431765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-1.163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0.2447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5924078"/>
                  </a:ext>
                </a:extLst>
              </a:tr>
              <a:tr h="203200">
                <a:tc>
                  <a:txBody>
                    <a:bodyPr/>
                    <a:lstStyle/>
                    <a:p>
                      <a:pPr algn="l" fontAlgn="b"/>
                      <a:r>
                        <a:rPr lang="en-US" sz="1200" u="none" strike="noStrike">
                          <a:effectLst/>
                        </a:rPr>
                        <a:t>StadimuType_factor_Indoor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-0.570537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0.505221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-1.129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0.2588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3834440"/>
                  </a:ext>
                </a:extLst>
              </a:tr>
              <a:tr h="203200">
                <a:tc>
                  <a:txBody>
                    <a:bodyPr/>
                    <a:lstStyle/>
                    <a:p>
                      <a:pPr algn="l" fontAlgn="b"/>
                      <a:r>
                        <a:rPr lang="en-US" sz="1200" u="none" strike="noStrike">
                          <a:effectLst/>
                        </a:rPr>
                        <a:t>StadimuType_factor_NA      -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-11.74238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22.887594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-0.513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0.6079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1749153"/>
                  </a:ext>
                </a:extLst>
              </a:tr>
              <a:tr h="203200">
                <a:tc>
                  <a:txBody>
                    <a:bodyPr/>
                    <a:lstStyle/>
                    <a:p>
                      <a:pPr algn="l" fontAlgn="b"/>
                      <a:r>
                        <a:rPr lang="en-US" sz="1200" u="none" strike="noStrike">
                          <a:effectLst/>
                        </a:rPr>
                        <a:t>StadimuType_factor_Outdoor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-0.060659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0.406868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-0.149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0.8815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0882393"/>
                  </a:ext>
                </a:extLst>
              </a:tr>
              <a:tr h="203200">
                <a:tc>
                  <a:txBody>
                    <a:bodyPr/>
                    <a:lstStyle/>
                    <a:p>
                      <a:pPr algn="l" fontAlgn="b"/>
                      <a:r>
                        <a:rPr lang="en-US" sz="1200" u="none" strike="noStrike">
                          <a:effectLst/>
                        </a:rPr>
                        <a:t>PlayerGame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-0.097668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0.023905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-4.086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4.39e-05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1907794"/>
                  </a:ext>
                </a:extLst>
              </a:tr>
            </a:tbl>
          </a:graphicData>
        </a:graphic>
      </p:graphicFrame>
      <p:sp>
        <p:nvSpPr>
          <p:cNvPr id="4" name="Slide Number Placeholder 3">
            <a:extLst>
              <a:ext uri="{FF2B5EF4-FFF2-40B4-BE49-F238E27FC236}">
                <a16:creationId xmlns:a16="http://schemas.microsoft.com/office/drawing/2014/main" id="{86ACD83A-D80F-5344-81AA-BE71CCFDB424}"/>
              </a:ext>
            </a:extLst>
          </p:cNvPr>
          <p:cNvSpPr>
            <a:spLocks noGrp="1"/>
          </p:cNvSpPr>
          <p:nvPr>
            <p:ph type="sldNum" sz="quarter" idx="12"/>
          </p:nvPr>
        </p:nvSpPr>
        <p:spPr/>
        <p:txBody>
          <a:bodyPr/>
          <a:lstStyle/>
          <a:p>
            <a:fld id="{9EBFC3CA-8FA7-BF40-87CC-A711F9CD4C95}" type="slidenum">
              <a:rPr lang="en-US" smtClean="0"/>
              <a:t>13</a:t>
            </a:fld>
            <a:endParaRPr lang="en-US"/>
          </a:p>
        </p:txBody>
      </p:sp>
    </p:spTree>
    <p:extLst>
      <p:ext uri="{BB962C8B-B14F-4D97-AF65-F5344CB8AC3E}">
        <p14:creationId xmlns:p14="http://schemas.microsoft.com/office/powerpoint/2010/main" val="364736624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E97BBB56-9A66-7244-AE6B-C1C8465F0935}"/>
              </a:ext>
            </a:extLst>
          </p:cNvPr>
          <p:cNvSpPr>
            <a:spLocks noGrp="1"/>
          </p:cNvSpPr>
          <p:nvPr>
            <p:ph type="title"/>
          </p:nvPr>
        </p:nvSpPr>
        <p:spPr>
          <a:xfrm>
            <a:off x="884419" y="826680"/>
            <a:ext cx="7375161" cy="1325563"/>
          </a:xfrm>
        </p:spPr>
        <p:txBody>
          <a:bodyPr>
            <a:normAutofit/>
          </a:bodyPr>
          <a:lstStyle/>
          <a:p>
            <a:pPr algn="ctr"/>
            <a:r>
              <a:rPr lang="en-US" sz="3500" b="1" dirty="0">
                <a:solidFill>
                  <a:srgbClr val="FFFFFF"/>
                </a:solidFill>
                <a:latin typeface="Tahoma" panose="020B0604030504040204" pitchFamily="34" charset="0"/>
                <a:ea typeface="Tahoma" panose="020B0604030504040204" pitchFamily="34" charset="0"/>
                <a:cs typeface="Tahoma" panose="020B0604030504040204" pitchFamily="34" charset="0"/>
              </a:rPr>
              <a:t>Visually</a:t>
            </a:r>
          </a:p>
        </p:txBody>
      </p:sp>
      <p:pic>
        <p:nvPicPr>
          <p:cNvPr id="8" name="Content Placeholder 7" descr="A picture containing lot, cabinet, many, desk&#10;&#10;Description automatically generated">
            <a:extLst>
              <a:ext uri="{FF2B5EF4-FFF2-40B4-BE49-F238E27FC236}">
                <a16:creationId xmlns:a16="http://schemas.microsoft.com/office/drawing/2014/main" id="{E181DD96-7996-1D43-8047-2DDC4CFFB1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94" y="2492896"/>
            <a:ext cx="6811686" cy="4023360"/>
          </a:xfrm>
        </p:spPr>
      </p:pic>
      <p:sp>
        <p:nvSpPr>
          <p:cNvPr id="9" name="Slide Number Placeholder 8">
            <a:extLst>
              <a:ext uri="{FF2B5EF4-FFF2-40B4-BE49-F238E27FC236}">
                <a16:creationId xmlns:a16="http://schemas.microsoft.com/office/drawing/2014/main" id="{B0364A39-1937-354E-A612-9E8BE70734D7}"/>
              </a:ext>
            </a:extLst>
          </p:cNvPr>
          <p:cNvSpPr>
            <a:spLocks noGrp="1"/>
          </p:cNvSpPr>
          <p:nvPr>
            <p:ph type="sldNum" sz="quarter" idx="12"/>
          </p:nvPr>
        </p:nvSpPr>
        <p:spPr/>
        <p:txBody>
          <a:bodyPr/>
          <a:lstStyle/>
          <a:p>
            <a:fld id="{9EBFC3CA-8FA7-BF40-87CC-A711F9CD4C95}" type="slidenum">
              <a:rPr lang="en-US" smtClean="0"/>
              <a:t>14</a:t>
            </a:fld>
            <a:endParaRPr lang="en-US"/>
          </a:p>
        </p:txBody>
      </p:sp>
    </p:spTree>
    <p:extLst>
      <p:ext uri="{BB962C8B-B14F-4D97-AF65-F5344CB8AC3E}">
        <p14:creationId xmlns:p14="http://schemas.microsoft.com/office/powerpoint/2010/main" val="264688307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4" descr="A close up of a screen&#10;&#10;Description automatically generated">
            <a:extLst>
              <a:ext uri="{FF2B5EF4-FFF2-40B4-BE49-F238E27FC236}">
                <a16:creationId xmlns:a16="http://schemas.microsoft.com/office/drawing/2014/main" id="{DE93FECB-C4D0-7C47-8CBB-79434D0BE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12" y="3866456"/>
            <a:ext cx="7886700" cy="2228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Content Placeholder 15" descr="A screenshot of a cell phone&#10;&#10;Description automatically generated">
            <a:extLst>
              <a:ext uri="{FF2B5EF4-FFF2-40B4-BE49-F238E27FC236}">
                <a16:creationId xmlns:a16="http://schemas.microsoft.com/office/drawing/2014/main" id="{6B711410-2D7E-694C-A043-72C2AF659926}"/>
              </a:ext>
            </a:extLst>
          </p:cNvPr>
          <p:cNvPicPr>
            <a:picLocks noChangeAspect="1"/>
          </p:cNvPicPr>
          <p:nvPr/>
        </p:nvPicPr>
        <p:blipFill rotWithShape="1">
          <a:blip r:embed="rId4">
            <a:extLst>
              <a:ext uri="{28A0092B-C50C-407E-A947-70E740481C1C}">
                <a14:useLocalDpi xmlns:a14="http://schemas.microsoft.com/office/drawing/2010/main" val="0"/>
              </a:ext>
            </a:extLst>
          </a:blip>
          <a:srcRect l="3245" t="29311"/>
          <a:stretch/>
        </p:blipFill>
        <p:spPr>
          <a:xfrm>
            <a:off x="756592" y="1484784"/>
            <a:ext cx="7630816" cy="1736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EDEE9441-BF7A-E945-B325-84DE9B74F14A}"/>
              </a:ext>
            </a:extLst>
          </p:cNvPr>
          <p:cNvSpPr>
            <a:spLocks noGrp="1"/>
          </p:cNvSpPr>
          <p:nvPr>
            <p:ph type="sldNum" sz="quarter" idx="12"/>
          </p:nvPr>
        </p:nvSpPr>
        <p:spPr/>
        <p:txBody>
          <a:bodyPr/>
          <a:lstStyle/>
          <a:p>
            <a:fld id="{9EBFC3CA-8FA7-BF40-87CC-A711F9CD4C95}" type="slidenum">
              <a:rPr lang="en-US" smtClean="0"/>
              <a:t>15</a:t>
            </a:fld>
            <a:endParaRPr lang="en-US"/>
          </a:p>
        </p:txBody>
      </p:sp>
      <p:sp>
        <p:nvSpPr>
          <p:cNvPr id="2" name="TextBox 1">
            <a:extLst>
              <a:ext uri="{FF2B5EF4-FFF2-40B4-BE49-F238E27FC236}">
                <a16:creationId xmlns:a16="http://schemas.microsoft.com/office/drawing/2014/main" id="{F4090A60-4FE5-0D47-BA70-C8E5E190032A}"/>
              </a:ext>
            </a:extLst>
          </p:cNvPr>
          <p:cNvSpPr txBox="1"/>
          <p:nvPr/>
        </p:nvSpPr>
        <p:spPr>
          <a:xfrm>
            <a:off x="697912" y="476671"/>
            <a:ext cx="7402480" cy="400110"/>
          </a:xfrm>
          <a:prstGeom prst="rect">
            <a:avLst/>
          </a:prstGeom>
          <a:noFill/>
        </p:spPr>
        <p:txBody>
          <a:bodyPr wrap="square" rtlCol="0">
            <a:spAutoFit/>
          </a:bodyPr>
          <a:lstStyle/>
          <a:p>
            <a:r>
              <a:rPr lang="en-US" sz="2000" b="1" dirty="0"/>
              <a:t>Correlation Matrices</a:t>
            </a:r>
          </a:p>
        </p:txBody>
      </p:sp>
      <p:sp>
        <p:nvSpPr>
          <p:cNvPr id="6" name="TextBox 5">
            <a:extLst>
              <a:ext uri="{FF2B5EF4-FFF2-40B4-BE49-F238E27FC236}">
                <a16:creationId xmlns:a16="http://schemas.microsoft.com/office/drawing/2014/main" id="{024FA158-3CC4-164C-8389-B28E0FAEAAD4}"/>
              </a:ext>
            </a:extLst>
          </p:cNvPr>
          <p:cNvSpPr txBox="1"/>
          <p:nvPr/>
        </p:nvSpPr>
        <p:spPr>
          <a:xfrm>
            <a:off x="783740" y="978260"/>
            <a:ext cx="7402480" cy="400110"/>
          </a:xfrm>
          <a:prstGeom prst="rect">
            <a:avLst/>
          </a:prstGeom>
          <a:noFill/>
        </p:spPr>
        <p:txBody>
          <a:bodyPr wrap="square" rtlCol="0">
            <a:spAutoFit/>
          </a:bodyPr>
          <a:lstStyle/>
          <a:p>
            <a:r>
              <a:rPr lang="en-US" sz="2000" b="1" dirty="0"/>
              <a:t>Simple Model</a:t>
            </a:r>
          </a:p>
        </p:txBody>
      </p:sp>
      <p:sp>
        <p:nvSpPr>
          <p:cNvPr id="7" name="TextBox 6">
            <a:extLst>
              <a:ext uri="{FF2B5EF4-FFF2-40B4-BE49-F238E27FC236}">
                <a16:creationId xmlns:a16="http://schemas.microsoft.com/office/drawing/2014/main" id="{6DB382D6-C257-4F48-BD1B-D6D52E6BCD18}"/>
              </a:ext>
            </a:extLst>
          </p:cNvPr>
          <p:cNvSpPr txBox="1"/>
          <p:nvPr/>
        </p:nvSpPr>
        <p:spPr>
          <a:xfrm>
            <a:off x="697912" y="3384619"/>
            <a:ext cx="7402480" cy="400110"/>
          </a:xfrm>
          <a:prstGeom prst="rect">
            <a:avLst/>
          </a:prstGeom>
          <a:noFill/>
        </p:spPr>
        <p:txBody>
          <a:bodyPr wrap="square" rtlCol="0">
            <a:spAutoFit/>
          </a:bodyPr>
          <a:lstStyle/>
          <a:p>
            <a:r>
              <a:rPr lang="en-US" sz="2000" b="1" dirty="0"/>
              <a:t>Desired Model</a:t>
            </a:r>
          </a:p>
        </p:txBody>
      </p:sp>
    </p:spTree>
    <p:extLst>
      <p:ext uri="{BB962C8B-B14F-4D97-AF65-F5344CB8AC3E}">
        <p14:creationId xmlns:p14="http://schemas.microsoft.com/office/powerpoint/2010/main" val="242334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E97BBB56-9A66-7244-AE6B-C1C8465F0935}"/>
              </a:ext>
            </a:extLst>
          </p:cNvPr>
          <p:cNvSpPr>
            <a:spLocks noGrp="1"/>
          </p:cNvSpPr>
          <p:nvPr>
            <p:ph type="title"/>
          </p:nvPr>
        </p:nvSpPr>
        <p:spPr>
          <a:xfrm>
            <a:off x="884419" y="826680"/>
            <a:ext cx="7375161" cy="1325563"/>
          </a:xfrm>
        </p:spPr>
        <p:txBody>
          <a:bodyPr>
            <a:normAutofit/>
          </a:bodyPr>
          <a:lstStyle/>
          <a:p>
            <a:pPr algn="ctr"/>
            <a:r>
              <a:rPr lang="en-US" sz="3500" b="1" dirty="0">
                <a:solidFill>
                  <a:srgbClr val="FFFFFF"/>
                </a:solidFill>
                <a:latin typeface="Tahoma" panose="020B0604030504040204" pitchFamily="34" charset="0"/>
                <a:ea typeface="Tahoma" panose="020B0604030504040204" pitchFamily="34" charset="0"/>
                <a:cs typeface="Tahoma" panose="020B0604030504040204" pitchFamily="34" charset="0"/>
              </a:rPr>
              <a:t>Conclusions</a:t>
            </a:r>
          </a:p>
        </p:txBody>
      </p:sp>
      <p:sp>
        <p:nvSpPr>
          <p:cNvPr id="3" name="Content Placeholder 2">
            <a:extLst>
              <a:ext uri="{FF2B5EF4-FFF2-40B4-BE49-F238E27FC236}">
                <a16:creationId xmlns:a16="http://schemas.microsoft.com/office/drawing/2014/main" id="{9405BC0C-9594-2A47-B087-6774ACE85363}"/>
              </a:ext>
            </a:extLst>
          </p:cNvPr>
          <p:cNvSpPr>
            <a:spLocks noGrp="1"/>
          </p:cNvSpPr>
          <p:nvPr>
            <p:ph idx="1"/>
          </p:nvPr>
        </p:nvSpPr>
        <p:spPr>
          <a:xfrm>
            <a:off x="884419" y="2753936"/>
            <a:ext cx="7504005" cy="3092970"/>
          </a:xfrm>
        </p:spPr>
        <p:txBody>
          <a:bodyPr>
            <a:normAutofit/>
          </a:bodyPr>
          <a:lstStyle/>
          <a:p>
            <a:r>
              <a:rPr lang="en-US" sz="2400" dirty="0">
                <a:solidFill>
                  <a:srgbClr val="000000"/>
                </a:solidFill>
              </a:rPr>
              <a:t>Work on a simpler dataset for a class project once in my career</a:t>
            </a:r>
          </a:p>
          <a:p>
            <a:r>
              <a:rPr lang="en-US" sz="2400" dirty="0">
                <a:solidFill>
                  <a:srgbClr val="000000"/>
                </a:solidFill>
              </a:rPr>
              <a:t>Our model, has confirmed the thought behind the differences in the Synthetic turf and the Natural grass fields.</a:t>
            </a:r>
          </a:p>
          <a:p>
            <a:r>
              <a:rPr lang="en-US" sz="2400" dirty="0">
                <a:solidFill>
                  <a:srgbClr val="000000"/>
                </a:solidFill>
              </a:rPr>
              <a:t>In desired model, evidence that there are differences between the field type and the cold weather factor</a:t>
            </a:r>
          </a:p>
          <a:p>
            <a:pPr marL="0" indent="0">
              <a:buNone/>
            </a:pPr>
            <a:endParaRPr lang="en-US" sz="1700" dirty="0">
              <a:solidFill>
                <a:srgbClr val="000000"/>
              </a:solidFill>
            </a:endParaRPr>
          </a:p>
        </p:txBody>
      </p:sp>
      <p:sp>
        <p:nvSpPr>
          <p:cNvPr id="4" name="Slide Number Placeholder 3">
            <a:extLst>
              <a:ext uri="{FF2B5EF4-FFF2-40B4-BE49-F238E27FC236}">
                <a16:creationId xmlns:a16="http://schemas.microsoft.com/office/drawing/2014/main" id="{F729A303-411C-994C-8020-A6121786A8E8}"/>
              </a:ext>
            </a:extLst>
          </p:cNvPr>
          <p:cNvSpPr>
            <a:spLocks noGrp="1"/>
          </p:cNvSpPr>
          <p:nvPr>
            <p:ph type="sldNum" sz="quarter" idx="12"/>
          </p:nvPr>
        </p:nvSpPr>
        <p:spPr/>
        <p:txBody>
          <a:bodyPr/>
          <a:lstStyle/>
          <a:p>
            <a:fld id="{9EBFC3CA-8FA7-BF40-87CC-A711F9CD4C95}" type="slidenum">
              <a:rPr lang="en-US" smtClean="0"/>
              <a:t>16</a:t>
            </a:fld>
            <a:endParaRPr lang="en-US"/>
          </a:p>
        </p:txBody>
      </p:sp>
    </p:spTree>
    <p:extLst>
      <p:ext uri="{BB962C8B-B14F-4D97-AF65-F5344CB8AC3E}">
        <p14:creationId xmlns:p14="http://schemas.microsoft.com/office/powerpoint/2010/main" val="24968927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35C6C8B1-DB30-8241-8D9B-269B9070362A}"/>
              </a:ext>
            </a:extLst>
          </p:cNvPr>
          <p:cNvSpPr>
            <a:spLocks noGrp="1"/>
          </p:cNvSpPr>
          <p:nvPr>
            <p:ph type="title"/>
          </p:nvPr>
        </p:nvSpPr>
        <p:spPr>
          <a:xfrm>
            <a:off x="480059" y="2053641"/>
            <a:ext cx="2751871" cy="2760098"/>
          </a:xfrm>
        </p:spPr>
        <p:txBody>
          <a:bodyPr>
            <a:normAutofit/>
          </a:bodyPr>
          <a:lstStyle/>
          <a:p>
            <a:r>
              <a:rPr lang="en-US" b="1" dirty="0">
                <a:solidFill>
                  <a:srgbClr val="FFFFFF"/>
                </a:solidFill>
              </a:rPr>
              <a:t>Future Work</a:t>
            </a:r>
          </a:p>
        </p:txBody>
      </p:sp>
      <p:sp>
        <p:nvSpPr>
          <p:cNvPr id="3" name="Content Placeholder 2">
            <a:extLst>
              <a:ext uri="{FF2B5EF4-FFF2-40B4-BE49-F238E27FC236}">
                <a16:creationId xmlns:a16="http://schemas.microsoft.com/office/drawing/2014/main" id="{45E59344-BF68-7A4D-91F7-19C7479BF7D6}"/>
              </a:ext>
            </a:extLst>
          </p:cNvPr>
          <p:cNvSpPr>
            <a:spLocks noGrp="1"/>
          </p:cNvSpPr>
          <p:nvPr>
            <p:ph idx="1"/>
          </p:nvPr>
        </p:nvSpPr>
        <p:spPr>
          <a:xfrm>
            <a:off x="4567930" y="801866"/>
            <a:ext cx="3979563" cy="5230634"/>
          </a:xfrm>
        </p:spPr>
        <p:txBody>
          <a:bodyPr anchor="ctr">
            <a:normAutofit/>
          </a:bodyPr>
          <a:lstStyle/>
          <a:p>
            <a:r>
              <a:rPr lang="en-US" sz="2400" dirty="0">
                <a:solidFill>
                  <a:srgbClr val="000000"/>
                </a:solidFill>
              </a:rPr>
              <a:t>Extend model to include more factors</a:t>
            </a:r>
          </a:p>
          <a:p>
            <a:pPr lvl="1"/>
            <a:r>
              <a:rPr lang="en-US" dirty="0">
                <a:solidFill>
                  <a:srgbClr val="000000"/>
                </a:solidFill>
              </a:rPr>
              <a:t>Player Position Group </a:t>
            </a:r>
            <a:r>
              <a:rPr lang="en-US" i="1" dirty="0">
                <a:solidFill>
                  <a:srgbClr val="000000"/>
                </a:solidFill>
              </a:rPr>
              <a:t>(WR, RB, LB, QB)</a:t>
            </a:r>
          </a:p>
          <a:p>
            <a:pPr lvl="1"/>
            <a:r>
              <a:rPr lang="en-US" dirty="0">
                <a:solidFill>
                  <a:srgbClr val="000000"/>
                </a:solidFill>
              </a:rPr>
              <a:t>Severity of Injury </a:t>
            </a:r>
            <a:r>
              <a:rPr lang="en-US" i="1" dirty="0">
                <a:solidFill>
                  <a:srgbClr val="000000"/>
                </a:solidFill>
              </a:rPr>
              <a:t>(The amount of time player out of game)</a:t>
            </a:r>
          </a:p>
          <a:p>
            <a:pPr lvl="1"/>
            <a:r>
              <a:rPr lang="en-US" dirty="0">
                <a:solidFill>
                  <a:srgbClr val="000000"/>
                </a:solidFill>
              </a:rPr>
              <a:t>Play time during the game</a:t>
            </a:r>
          </a:p>
          <a:p>
            <a:pPr lvl="1"/>
            <a:r>
              <a:rPr lang="en-US" dirty="0">
                <a:solidFill>
                  <a:srgbClr val="000000"/>
                </a:solidFill>
              </a:rPr>
              <a:t>Body Part </a:t>
            </a:r>
            <a:r>
              <a:rPr lang="en-US" i="1" dirty="0">
                <a:solidFill>
                  <a:srgbClr val="000000"/>
                </a:solidFill>
              </a:rPr>
              <a:t>(knee, toes, foot, ankle)</a:t>
            </a:r>
          </a:p>
          <a:p>
            <a:endParaRPr lang="en-US" sz="2100" dirty="0">
              <a:solidFill>
                <a:srgbClr val="000000"/>
              </a:solidFill>
            </a:endParaRPr>
          </a:p>
        </p:txBody>
      </p:sp>
      <p:sp>
        <p:nvSpPr>
          <p:cNvPr id="4" name="Slide Number Placeholder 3">
            <a:extLst>
              <a:ext uri="{FF2B5EF4-FFF2-40B4-BE49-F238E27FC236}">
                <a16:creationId xmlns:a16="http://schemas.microsoft.com/office/drawing/2014/main" id="{E4201DE7-9DAF-554A-B739-17D58321751B}"/>
              </a:ext>
            </a:extLst>
          </p:cNvPr>
          <p:cNvSpPr>
            <a:spLocks noGrp="1"/>
          </p:cNvSpPr>
          <p:nvPr>
            <p:ph type="sldNum" sz="quarter" idx="12"/>
          </p:nvPr>
        </p:nvSpPr>
        <p:spPr/>
        <p:txBody>
          <a:bodyPr/>
          <a:lstStyle/>
          <a:p>
            <a:fld id="{9EBFC3CA-8FA7-BF40-87CC-A711F9CD4C95}" type="slidenum">
              <a:rPr lang="en-US" smtClean="0"/>
              <a:t>17</a:t>
            </a:fld>
            <a:endParaRPr lang="en-US"/>
          </a:p>
        </p:txBody>
      </p:sp>
    </p:spTree>
    <p:extLst>
      <p:ext uri="{BB962C8B-B14F-4D97-AF65-F5344CB8AC3E}">
        <p14:creationId xmlns:p14="http://schemas.microsoft.com/office/powerpoint/2010/main" val="10196636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8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Rectangle 8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4690" name="Rectangle 2"/>
          <p:cNvSpPr>
            <a:spLocks noGrp="1" noChangeArrowheads="1"/>
          </p:cNvSpPr>
          <p:nvPr>
            <p:ph type="title"/>
          </p:nvPr>
        </p:nvSpPr>
        <p:spPr>
          <a:xfrm>
            <a:off x="785460" y="759805"/>
            <a:ext cx="7729890" cy="1325563"/>
          </a:xfrm>
        </p:spPr>
        <p:txBody>
          <a:bodyPr>
            <a:normAutofit/>
          </a:bodyPr>
          <a:lstStyle/>
          <a:p>
            <a:r>
              <a:rPr lang="en-US" sz="3500" b="1">
                <a:solidFill>
                  <a:srgbClr val="FFFFFF"/>
                </a:solidFill>
              </a:rPr>
              <a:t>Motivation </a:t>
            </a:r>
          </a:p>
        </p:txBody>
      </p:sp>
      <p:sp>
        <p:nvSpPr>
          <p:cNvPr id="114691" name="Rectangle 3"/>
          <p:cNvSpPr>
            <a:spLocks noGrp="1" noChangeArrowheads="1"/>
          </p:cNvSpPr>
          <p:nvPr>
            <p:ph idx="1"/>
          </p:nvPr>
        </p:nvSpPr>
        <p:spPr>
          <a:xfrm>
            <a:off x="1068678" y="2494450"/>
            <a:ext cx="3040158" cy="3563159"/>
          </a:xfrm>
        </p:spPr>
        <p:txBody>
          <a:bodyPr>
            <a:normAutofit/>
          </a:bodyPr>
          <a:lstStyle/>
          <a:p>
            <a:r>
              <a:rPr lang="en-US" sz="1600" dirty="0"/>
              <a:t>The effect of artificial turf on injuries on players since the 1970s</a:t>
            </a:r>
          </a:p>
          <a:p>
            <a:r>
              <a:rPr lang="en-US" sz="1600" dirty="0"/>
              <a:t>Traditional players get hurt in the following ways:</a:t>
            </a:r>
          </a:p>
          <a:p>
            <a:pPr lvl="1"/>
            <a:r>
              <a:rPr lang="en-US" sz="1600" b="0" dirty="0"/>
              <a:t>Training/ training camps</a:t>
            </a:r>
          </a:p>
          <a:p>
            <a:pPr lvl="1"/>
            <a:r>
              <a:rPr lang="en-US" sz="1600" b="0" dirty="0"/>
              <a:t>During the game</a:t>
            </a:r>
          </a:p>
          <a:p>
            <a:r>
              <a:rPr lang="en-US" sz="1600" dirty="0"/>
              <a:t>Types of Injuries</a:t>
            </a:r>
            <a:r>
              <a:rPr lang="en-US" sz="1600" b="1" dirty="0"/>
              <a:t>:</a:t>
            </a:r>
          </a:p>
          <a:p>
            <a:pPr lvl="1"/>
            <a:r>
              <a:rPr lang="en-US" sz="1600" b="0" dirty="0"/>
              <a:t>Concussions (CTE)**</a:t>
            </a:r>
          </a:p>
          <a:p>
            <a:pPr lvl="1"/>
            <a:r>
              <a:rPr lang="en-US" sz="1600" b="0" dirty="0"/>
              <a:t>Lower Body Injuries (foot, ankles, toes, knees)</a:t>
            </a:r>
          </a:p>
          <a:p>
            <a:pPr lvl="1"/>
            <a:r>
              <a:rPr lang="en-US" sz="1600" b="0" dirty="0"/>
              <a:t>Spine/ Spinal Cord and Back injuries*</a:t>
            </a:r>
          </a:p>
          <a:p>
            <a:pPr marL="0" indent="0">
              <a:buNone/>
            </a:pPr>
            <a:endParaRPr lang="en-US" sz="1600" dirty="0"/>
          </a:p>
        </p:txBody>
      </p:sp>
      <p:pic>
        <p:nvPicPr>
          <p:cNvPr id="15" name="Content Placeholder 7" descr="A screenshot of a cell phone&#10;&#10;Description automatically generated">
            <a:extLst>
              <a:ext uri="{FF2B5EF4-FFF2-40B4-BE49-F238E27FC236}">
                <a16:creationId xmlns:a16="http://schemas.microsoft.com/office/drawing/2014/main" id="{EEF39D4C-1AC0-E64F-A047-C7A8B93EA31A}"/>
              </a:ext>
            </a:extLst>
          </p:cNvPr>
          <p:cNvPicPr>
            <a:picLocks noChangeAspect="1"/>
          </p:cNvPicPr>
          <p:nvPr/>
        </p:nvPicPr>
        <p:blipFill rotWithShape="1">
          <a:blip r:embed="rId3">
            <a:extLst>
              <a:ext uri="{28A0092B-C50C-407E-A947-70E740481C1C}">
                <a14:useLocalDpi xmlns:a14="http://schemas.microsoft.com/office/drawing/2010/main" val="0"/>
              </a:ext>
            </a:extLst>
          </a:blip>
          <a:srcRect l="1308" r="18338" b="4"/>
          <a:stretch/>
        </p:blipFill>
        <p:spPr>
          <a:xfrm>
            <a:off x="4574169" y="2492376"/>
            <a:ext cx="3601803" cy="3563372"/>
          </a:xfrm>
          <a:prstGeom prst="rect">
            <a:avLst/>
          </a:prstGeom>
        </p:spPr>
      </p:pic>
      <p:sp>
        <p:nvSpPr>
          <p:cNvPr id="2" name="Slide Number Placeholder 1">
            <a:extLst>
              <a:ext uri="{FF2B5EF4-FFF2-40B4-BE49-F238E27FC236}">
                <a16:creationId xmlns:a16="http://schemas.microsoft.com/office/drawing/2014/main" id="{27CE36C3-6BC0-C945-ACF9-19ACF6314261}"/>
              </a:ext>
            </a:extLst>
          </p:cNvPr>
          <p:cNvSpPr>
            <a:spLocks noGrp="1"/>
          </p:cNvSpPr>
          <p:nvPr>
            <p:ph type="sldNum" sz="quarter" idx="12"/>
          </p:nvPr>
        </p:nvSpPr>
        <p:spPr/>
        <p:txBody>
          <a:bodyPr/>
          <a:lstStyle/>
          <a:p>
            <a:fld id="{9EBFC3CA-8FA7-BF40-87CC-A711F9CD4C95}" type="slidenum">
              <a:rPr lang="en-US" smtClean="0"/>
              <a:t>2</a:t>
            </a:fld>
            <a:endParaRPr lang="en-US"/>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grass, person, outdoor, player&#10;&#10;Description automatically generated">
            <a:extLst>
              <a:ext uri="{FF2B5EF4-FFF2-40B4-BE49-F238E27FC236}">
                <a16:creationId xmlns:a16="http://schemas.microsoft.com/office/drawing/2014/main" id="{D2D0C062-D3EA-E948-9A63-3241739FE06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60853" y="1066800"/>
            <a:ext cx="3378200" cy="2362200"/>
          </a:xfrm>
        </p:spPr>
      </p:pic>
      <p:pic>
        <p:nvPicPr>
          <p:cNvPr id="10" name="Picture 9" descr="A person in a green field&#10;&#10;Description automatically generated">
            <a:extLst>
              <a:ext uri="{FF2B5EF4-FFF2-40B4-BE49-F238E27FC236}">
                <a16:creationId xmlns:a16="http://schemas.microsoft.com/office/drawing/2014/main" id="{F52BCFF1-8AEE-794E-81D9-C67CEA7CD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578" y="332656"/>
            <a:ext cx="3619500" cy="2286000"/>
          </a:xfrm>
          <a:prstGeom prst="rect">
            <a:avLst/>
          </a:prstGeom>
        </p:spPr>
      </p:pic>
      <p:pic>
        <p:nvPicPr>
          <p:cNvPr id="13" name="Picture 12" descr="A picture containing person, photo, woman, man&#10;&#10;Description automatically generated">
            <a:extLst>
              <a:ext uri="{FF2B5EF4-FFF2-40B4-BE49-F238E27FC236}">
                <a16:creationId xmlns:a16="http://schemas.microsoft.com/office/drawing/2014/main" id="{238EF1F9-A05E-AD41-8C4E-2381B2FD7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3212976"/>
            <a:ext cx="2946400" cy="2349500"/>
          </a:xfrm>
          <a:prstGeom prst="rect">
            <a:avLst/>
          </a:prstGeom>
        </p:spPr>
      </p:pic>
      <p:pic>
        <p:nvPicPr>
          <p:cNvPr id="15" name="Picture 14" descr="A group of people in a field&#10;&#10;Description automatically generated">
            <a:extLst>
              <a:ext uri="{FF2B5EF4-FFF2-40B4-BE49-F238E27FC236}">
                <a16:creationId xmlns:a16="http://schemas.microsoft.com/office/drawing/2014/main" id="{3457AE0A-BD23-0846-B7DD-AF5CEECD1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840" y="3861048"/>
            <a:ext cx="3530600" cy="2425700"/>
          </a:xfrm>
          <a:prstGeom prst="rect">
            <a:avLst/>
          </a:prstGeom>
        </p:spPr>
      </p:pic>
      <p:pic>
        <p:nvPicPr>
          <p:cNvPr id="17" name="Picture 16" descr="A football player on the field&#10;&#10;Description automatically generated">
            <a:extLst>
              <a:ext uri="{FF2B5EF4-FFF2-40B4-BE49-F238E27FC236}">
                <a16:creationId xmlns:a16="http://schemas.microsoft.com/office/drawing/2014/main" id="{777114ED-E279-8A4C-AF73-FDBCB2638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546" y="2090502"/>
            <a:ext cx="3695700" cy="2298700"/>
          </a:xfrm>
          <a:prstGeom prst="rect">
            <a:avLst/>
          </a:prstGeom>
        </p:spPr>
      </p:pic>
      <p:sp>
        <p:nvSpPr>
          <p:cNvPr id="2" name="Slide Number Placeholder 1">
            <a:extLst>
              <a:ext uri="{FF2B5EF4-FFF2-40B4-BE49-F238E27FC236}">
                <a16:creationId xmlns:a16="http://schemas.microsoft.com/office/drawing/2014/main" id="{2C61B9A9-A5B9-944E-9E51-4DB21D4EA387}"/>
              </a:ext>
            </a:extLst>
          </p:cNvPr>
          <p:cNvSpPr>
            <a:spLocks noGrp="1"/>
          </p:cNvSpPr>
          <p:nvPr>
            <p:ph type="sldNum" sz="quarter" idx="12"/>
          </p:nvPr>
        </p:nvSpPr>
        <p:spPr/>
        <p:txBody>
          <a:bodyPr/>
          <a:lstStyle/>
          <a:p>
            <a:fld id="{9EBFC3CA-8FA7-BF40-87CC-A711F9CD4C95}" type="slidenum">
              <a:rPr lang="en-US" smtClean="0"/>
              <a:t>3</a:t>
            </a:fld>
            <a:endParaRPr lang="en-US"/>
          </a:p>
        </p:txBody>
      </p:sp>
    </p:spTree>
    <p:extLst>
      <p:ext uri="{BB962C8B-B14F-4D97-AF65-F5344CB8AC3E}">
        <p14:creationId xmlns:p14="http://schemas.microsoft.com/office/powerpoint/2010/main" val="3710607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58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green field&#10;&#10;Description automatically generated">
            <a:extLst>
              <a:ext uri="{FF2B5EF4-FFF2-40B4-BE49-F238E27FC236}">
                <a16:creationId xmlns:a16="http://schemas.microsoft.com/office/drawing/2014/main" id="{DE2F3C6C-BBF6-AE48-907A-3725FDA0E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057148"/>
            <a:ext cx="8178799" cy="4743703"/>
          </a:xfrm>
          <a:prstGeom prst="rect">
            <a:avLst/>
          </a:prstGeom>
        </p:spPr>
      </p:pic>
      <p:sp>
        <p:nvSpPr>
          <p:cNvPr id="5" name="TextBox 4">
            <a:extLst>
              <a:ext uri="{FF2B5EF4-FFF2-40B4-BE49-F238E27FC236}">
                <a16:creationId xmlns:a16="http://schemas.microsoft.com/office/drawing/2014/main" id="{3E7244B6-E9A1-2B41-8241-365FEE8E93AE}"/>
              </a:ext>
            </a:extLst>
          </p:cNvPr>
          <p:cNvSpPr txBox="1"/>
          <p:nvPr/>
        </p:nvSpPr>
        <p:spPr>
          <a:xfrm>
            <a:off x="1475656" y="1484784"/>
            <a:ext cx="1800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spcAft>
                <a:spcPts val="600"/>
              </a:spcAft>
            </a:pPr>
            <a:r>
              <a:rPr lang="en-US" dirty="0">
                <a:solidFill>
                  <a:schemeClr val="tx1"/>
                </a:solidFill>
              </a:rPr>
              <a:t>NATURAL GRASS</a:t>
            </a:r>
          </a:p>
        </p:txBody>
      </p:sp>
      <p:sp>
        <p:nvSpPr>
          <p:cNvPr id="6" name="TextBox 5">
            <a:extLst>
              <a:ext uri="{FF2B5EF4-FFF2-40B4-BE49-F238E27FC236}">
                <a16:creationId xmlns:a16="http://schemas.microsoft.com/office/drawing/2014/main" id="{C1494A6C-0C4C-F64F-BFA4-C608AB9E24CC}"/>
              </a:ext>
            </a:extLst>
          </p:cNvPr>
          <p:cNvSpPr txBox="1"/>
          <p:nvPr/>
        </p:nvSpPr>
        <p:spPr>
          <a:xfrm>
            <a:off x="5580112" y="4365104"/>
            <a:ext cx="194421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Aft>
                <a:spcPts val="600"/>
              </a:spcAft>
            </a:pPr>
            <a:r>
              <a:rPr lang="en-US" dirty="0">
                <a:solidFill>
                  <a:schemeClr val="tx1"/>
                </a:solidFill>
              </a:rPr>
              <a:t>SYNTHETIC  TURF</a:t>
            </a:r>
            <a:endParaRPr lang="en-US">
              <a:solidFill>
                <a:schemeClr val="tx1"/>
              </a:solidFill>
            </a:endParaRPr>
          </a:p>
        </p:txBody>
      </p:sp>
      <p:sp>
        <p:nvSpPr>
          <p:cNvPr id="2" name="Slide Number Placeholder 1">
            <a:extLst>
              <a:ext uri="{FF2B5EF4-FFF2-40B4-BE49-F238E27FC236}">
                <a16:creationId xmlns:a16="http://schemas.microsoft.com/office/drawing/2014/main" id="{956B2FD3-9027-4F41-93D7-0511060EDA7A}"/>
              </a:ext>
            </a:extLst>
          </p:cNvPr>
          <p:cNvSpPr>
            <a:spLocks noGrp="1"/>
          </p:cNvSpPr>
          <p:nvPr>
            <p:ph type="sldNum" sz="quarter" idx="12"/>
          </p:nvPr>
        </p:nvSpPr>
        <p:spPr/>
        <p:txBody>
          <a:bodyPr/>
          <a:lstStyle/>
          <a:p>
            <a:fld id="{9EBFC3CA-8FA7-BF40-87CC-A711F9CD4C95}" type="slidenum">
              <a:rPr lang="en-US" smtClean="0"/>
              <a:t>4</a:t>
            </a:fld>
            <a:endParaRPr lang="en-US"/>
          </a:p>
        </p:txBody>
      </p:sp>
    </p:spTree>
    <p:extLst>
      <p:ext uri="{BB962C8B-B14F-4D97-AF65-F5344CB8AC3E}">
        <p14:creationId xmlns:p14="http://schemas.microsoft.com/office/powerpoint/2010/main" val="5848362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6D8EB51-CF96-144D-BDE0-D47E2D48525F}"/>
              </a:ext>
            </a:extLst>
          </p:cNvPr>
          <p:cNvPicPr>
            <a:picLocks noChangeAspect="1"/>
          </p:cNvPicPr>
          <p:nvPr/>
        </p:nvPicPr>
        <p:blipFill rotWithShape="1">
          <a:blip r:embed="rId3">
            <a:extLst>
              <a:ext uri="{28A0092B-C50C-407E-A947-70E740481C1C}">
                <a14:useLocalDpi xmlns:a14="http://schemas.microsoft.com/office/drawing/2010/main" val="0"/>
              </a:ext>
            </a:extLst>
          </a:blip>
          <a:srcRect r="-3" b="2417"/>
          <a:stretch/>
        </p:blipFill>
        <p:spPr>
          <a:xfrm>
            <a:off x="20" y="10"/>
            <a:ext cx="4571980" cy="3428990"/>
          </a:xfrm>
          <a:prstGeom prst="rect">
            <a:avLst/>
          </a:prstGeom>
        </p:spPr>
      </p:pic>
      <p:pic>
        <p:nvPicPr>
          <p:cNvPr id="9" name="Picture 8" descr="A large stadium&#10;&#10;Description automatically generated">
            <a:extLst>
              <a:ext uri="{FF2B5EF4-FFF2-40B4-BE49-F238E27FC236}">
                <a16:creationId xmlns:a16="http://schemas.microsoft.com/office/drawing/2014/main" id="{1BE6D536-93D6-894C-BA35-3BF7FCF395C8}"/>
              </a:ext>
            </a:extLst>
          </p:cNvPr>
          <p:cNvPicPr>
            <a:picLocks noChangeAspect="1"/>
          </p:cNvPicPr>
          <p:nvPr/>
        </p:nvPicPr>
        <p:blipFill rotWithShape="1">
          <a:blip r:embed="rId4">
            <a:extLst>
              <a:ext uri="{28A0092B-C50C-407E-A947-70E740481C1C}">
                <a14:useLocalDpi xmlns:a14="http://schemas.microsoft.com/office/drawing/2010/main" val="0"/>
              </a:ext>
            </a:extLst>
          </a:blip>
          <a:srcRect r="134"/>
          <a:stretch/>
        </p:blipFill>
        <p:spPr>
          <a:xfrm>
            <a:off x="4572000" y="10"/>
            <a:ext cx="4572000" cy="3428990"/>
          </a:xfrm>
          <a:prstGeom prst="rect">
            <a:avLst/>
          </a:prstGeom>
        </p:spPr>
      </p:pic>
      <p:pic>
        <p:nvPicPr>
          <p:cNvPr id="5" name="Content Placeholder 4" descr="A group of people playing a game of football&#10;&#10;Description automatically generated">
            <a:extLst>
              <a:ext uri="{FF2B5EF4-FFF2-40B4-BE49-F238E27FC236}">
                <a16:creationId xmlns:a16="http://schemas.microsoft.com/office/drawing/2014/main" id="{36CC14B1-68B7-9048-88AF-0BF1CDCFC52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5514" r="5014" b="1"/>
          <a:stretch/>
        </p:blipFill>
        <p:spPr>
          <a:xfrm>
            <a:off x="20" y="3429000"/>
            <a:ext cx="4571980" cy="3429000"/>
          </a:xfrm>
          <a:prstGeom prst="rect">
            <a:avLst/>
          </a:prstGeom>
        </p:spPr>
      </p:pic>
      <p:pic>
        <p:nvPicPr>
          <p:cNvPr id="7" name="Picture 6" descr="A group of people riding skis down a snow covered field&#10;&#10;Description automatically generated">
            <a:extLst>
              <a:ext uri="{FF2B5EF4-FFF2-40B4-BE49-F238E27FC236}">
                <a16:creationId xmlns:a16="http://schemas.microsoft.com/office/drawing/2014/main" id="{7AEB97CE-E968-EB48-A45F-4527DAC6FA42}"/>
              </a:ext>
            </a:extLst>
          </p:cNvPr>
          <p:cNvPicPr>
            <a:picLocks noChangeAspect="1"/>
          </p:cNvPicPr>
          <p:nvPr/>
        </p:nvPicPr>
        <p:blipFill rotWithShape="1">
          <a:blip r:embed="rId6">
            <a:extLst>
              <a:ext uri="{28A0092B-C50C-407E-A947-70E740481C1C}">
                <a14:useLocalDpi xmlns:a14="http://schemas.microsoft.com/office/drawing/2010/main" val="0"/>
              </a:ext>
            </a:extLst>
          </a:blip>
          <a:srcRect r="5656" b="1"/>
          <a:stretch/>
        </p:blipFill>
        <p:spPr>
          <a:xfrm>
            <a:off x="4572000" y="3429000"/>
            <a:ext cx="4572000" cy="3429000"/>
          </a:xfrm>
          <a:prstGeom prst="rect">
            <a:avLst/>
          </a:prstGeom>
        </p:spPr>
      </p:pic>
      <p:sp>
        <p:nvSpPr>
          <p:cNvPr id="16" name="Rectangle 1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885915" y="2164437"/>
            <a:ext cx="3372170" cy="25291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47277" y="1835459"/>
            <a:ext cx="4249446" cy="3187083"/>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FC1DB45-E0CA-984A-84E2-AB8E71DC63B6}"/>
              </a:ext>
            </a:extLst>
          </p:cNvPr>
          <p:cNvSpPr>
            <a:spLocks noGrp="1"/>
          </p:cNvSpPr>
          <p:nvPr>
            <p:ph type="title"/>
          </p:nvPr>
        </p:nvSpPr>
        <p:spPr>
          <a:xfrm>
            <a:off x="3215143" y="2761554"/>
            <a:ext cx="2713713" cy="1345720"/>
          </a:xfrm>
          <a:noFill/>
        </p:spPr>
        <p:txBody>
          <a:bodyPr vert="horz" lIns="91440" tIns="45720" rIns="91440" bIns="45720" rtlCol="0" anchor="ctr">
            <a:normAutofit/>
          </a:bodyPr>
          <a:lstStyle/>
          <a:p>
            <a:pPr algn="ctr"/>
            <a:r>
              <a:rPr lang="en-US" sz="2400" kern="1200" dirty="0">
                <a:solidFill>
                  <a:srgbClr val="080808"/>
                </a:solidFill>
                <a:latin typeface="Segoe Script" panose="020B0804020000000003" pitchFamily="34" charset="0"/>
              </a:rPr>
              <a:t>Types of Stadiums</a:t>
            </a:r>
          </a:p>
        </p:txBody>
      </p:sp>
      <p:sp>
        <p:nvSpPr>
          <p:cNvPr id="3" name="Slide Number Placeholder 2">
            <a:extLst>
              <a:ext uri="{FF2B5EF4-FFF2-40B4-BE49-F238E27FC236}">
                <a16:creationId xmlns:a16="http://schemas.microsoft.com/office/drawing/2014/main" id="{96A7DC42-9578-2049-AD22-99EE73027C81}"/>
              </a:ext>
            </a:extLst>
          </p:cNvPr>
          <p:cNvSpPr>
            <a:spLocks noGrp="1"/>
          </p:cNvSpPr>
          <p:nvPr>
            <p:ph type="sldNum" sz="quarter" idx="12"/>
          </p:nvPr>
        </p:nvSpPr>
        <p:spPr/>
        <p:txBody>
          <a:bodyPr/>
          <a:lstStyle/>
          <a:p>
            <a:fld id="{9EBFC3CA-8FA7-BF40-87CC-A711F9CD4C95}" type="slidenum">
              <a:rPr lang="en-US" smtClean="0"/>
              <a:t>5</a:t>
            </a:fld>
            <a:endParaRPr lang="en-US"/>
          </a:p>
        </p:txBody>
      </p:sp>
    </p:spTree>
    <p:extLst>
      <p:ext uri="{BB962C8B-B14F-4D97-AF65-F5344CB8AC3E}">
        <p14:creationId xmlns:p14="http://schemas.microsoft.com/office/powerpoint/2010/main" val="710953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90" name="Rectangle 2"/>
          <p:cNvSpPr>
            <a:spLocks noGrp="1" noChangeArrowheads="1"/>
          </p:cNvSpPr>
          <p:nvPr>
            <p:ph type="title"/>
          </p:nvPr>
        </p:nvSpPr>
        <p:spPr>
          <a:xfrm>
            <a:off x="482600" y="321734"/>
            <a:ext cx="8178799" cy="1135737"/>
          </a:xfrm>
        </p:spPr>
        <p:txBody>
          <a:bodyPr>
            <a:normAutofit/>
          </a:bodyPr>
          <a:lstStyle/>
          <a:p>
            <a:r>
              <a:rPr lang="en-US" sz="3100" b="1" dirty="0">
                <a:latin typeface="Tahoma" charset="0"/>
              </a:rPr>
              <a:t>The Data</a:t>
            </a:r>
            <a:r>
              <a:rPr lang="en-US" sz="3100" b="1" dirty="0"/>
              <a:t> </a:t>
            </a:r>
          </a:p>
        </p:txBody>
      </p:sp>
      <p:sp>
        <p:nvSpPr>
          <p:cNvPr id="114691" name="Rectangle 3"/>
          <p:cNvSpPr>
            <a:spLocks noGrp="1" noChangeArrowheads="1"/>
          </p:cNvSpPr>
          <p:nvPr>
            <p:ph idx="1"/>
          </p:nvPr>
        </p:nvSpPr>
        <p:spPr>
          <a:xfrm>
            <a:off x="482600" y="1457471"/>
            <a:ext cx="8178799" cy="4719492"/>
          </a:xfrm>
        </p:spPr>
        <p:txBody>
          <a:bodyPr>
            <a:normAutofit fontScale="77500" lnSpcReduction="20000"/>
          </a:bodyPr>
          <a:lstStyle/>
          <a:p>
            <a:pPr marL="0" indent="0">
              <a:buNone/>
            </a:pPr>
            <a:r>
              <a:rPr lang="en-US" altLang="ko-KR" dirty="0">
                <a:ea typeface="굴림" charset="-127"/>
              </a:rPr>
              <a:t>There are three files provided in the dataset, as described below:</a:t>
            </a:r>
          </a:p>
          <a:p>
            <a:endParaRPr lang="en-US" altLang="ko-KR" dirty="0">
              <a:ea typeface="굴림" charset="-127"/>
            </a:endParaRPr>
          </a:p>
          <a:p>
            <a:r>
              <a:rPr lang="en-US" altLang="ko-KR" b="1" i="1" dirty="0">
                <a:ea typeface="굴림" charset="-127"/>
              </a:rPr>
              <a:t>Injury Record: </a:t>
            </a:r>
            <a:r>
              <a:rPr lang="en-US" altLang="ko-KR" dirty="0">
                <a:ea typeface="굴림" charset="-127"/>
              </a:rPr>
              <a:t>The injury record file contains information on 105 lower-limb injuries that occurred during regular season games over the two seasons. </a:t>
            </a:r>
          </a:p>
          <a:p>
            <a:endParaRPr lang="en-US" altLang="ko-KR" dirty="0">
              <a:ea typeface="굴림" charset="-127"/>
            </a:endParaRPr>
          </a:p>
          <a:p>
            <a:r>
              <a:rPr lang="en-US" altLang="ko-KR" b="1" i="1" dirty="0">
                <a:ea typeface="굴림" charset="-127"/>
              </a:rPr>
              <a:t>Play List:</a:t>
            </a:r>
            <a:r>
              <a:rPr lang="en-US" altLang="ko-KR" dirty="0">
                <a:ea typeface="굴림" charset="-127"/>
              </a:rPr>
              <a:t> The play list file contains the details for the 267,005 player-plays that make up the dataset group.</a:t>
            </a:r>
          </a:p>
          <a:p>
            <a:pPr marL="0" indent="0">
              <a:buNone/>
            </a:pPr>
            <a:endParaRPr lang="en-US" altLang="ko-KR" dirty="0">
              <a:ea typeface="굴림" charset="-127"/>
            </a:endParaRPr>
          </a:p>
          <a:p>
            <a:r>
              <a:rPr lang="en-US" altLang="ko-KR" b="1" i="1" dirty="0">
                <a:ea typeface="굴림" charset="-127"/>
              </a:rPr>
              <a:t>Player Track Data: </a:t>
            </a:r>
            <a:r>
              <a:rPr lang="en-US" altLang="ko-KR" dirty="0">
                <a:ea typeface="굴림" charset="-127"/>
              </a:rPr>
              <a:t>player level data that describes the location, orientation, speed, and direction of each player during a play recorded at 10 Hz (i.e. 10 observations recorded per second). ***</a:t>
            </a:r>
          </a:p>
          <a:p>
            <a:endParaRPr lang="en-US" sz="1400" dirty="0">
              <a:ea typeface="굴림" charset="-127"/>
            </a:endParaRPr>
          </a:p>
          <a:p>
            <a:endParaRPr lang="en-US" sz="2000" dirty="0">
              <a:ea typeface="굴림" charset="-127"/>
            </a:endParaRPr>
          </a:p>
          <a:p>
            <a:pPr marL="0" indent="0">
              <a:buNone/>
            </a:pPr>
            <a:r>
              <a:rPr lang="en-US" altLang="ko-KR" sz="2000" dirty="0">
                <a:ea typeface="굴림" charset="-127"/>
              </a:rPr>
              <a:t>*** This data were not used for the current presentation but will be incorporated in future work.</a:t>
            </a:r>
            <a:endParaRPr lang="uk-UA" sz="2000" dirty="0"/>
          </a:p>
          <a:p>
            <a:endParaRPr lang="en-US" sz="1400" dirty="0"/>
          </a:p>
        </p:txBody>
      </p:sp>
      <p:sp>
        <p:nvSpPr>
          <p:cNvPr id="76" name="Rectangle 7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5"/>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Rectangle 8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DA26D921-EE82-2344-9F63-047B660751A6}"/>
              </a:ext>
            </a:extLst>
          </p:cNvPr>
          <p:cNvSpPr>
            <a:spLocks noGrp="1"/>
          </p:cNvSpPr>
          <p:nvPr>
            <p:ph type="sldNum" sz="quarter" idx="12"/>
          </p:nvPr>
        </p:nvSpPr>
        <p:spPr/>
        <p:txBody>
          <a:bodyPr/>
          <a:lstStyle/>
          <a:p>
            <a:fld id="{9EBFC3CA-8FA7-BF40-87CC-A711F9CD4C95}" type="slidenum">
              <a:rPr lang="en-US" smtClean="0"/>
              <a:t>6</a:t>
            </a:fld>
            <a:endParaRPr lang="en-US"/>
          </a:p>
        </p:txBody>
      </p:sp>
    </p:spTree>
    <p:extLst>
      <p:ext uri="{BB962C8B-B14F-4D97-AF65-F5344CB8AC3E}">
        <p14:creationId xmlns:p14="http://schemas.microsoft.com/office/powerpoint/2010/main" val="160725582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4690" name="Rectangle 2"/>
          <p:cNvSpPr>
            <a:spLocks noGrp="1" noChangeArrowheads="1"/>
          </p:cNvSpPr>
          <p:nvPr>
            <p:ph type="title"/>
          </p:nvPr>
        </p:nvSpPr>
        <p:spPr>
          <a:xfrm>
            <a:off x="884419" y="826680"/>
            <a:ext cx="7375161" cy="1325563"/>
          </a:xfrm>
        </p:spPr>
        <p:txBody>
          <a:bodyPr>
            <a:normAutofit/>
          </a:bodyPr>
          <a:lstStyle/>
          <a:p>
            <a:pPr algn="ctr"/>
            <a:r>
              <a:rPr lang="en-US" sz="3500" b="1" dirty="0">
                <a:solidFill>
                  <a:srgbClr val="FFFFFF"/>
                </a:solidFill>
              </a:rPr>
              <a:t>The Proposed Model</a:t>
            </a:r>
          </a:p>
        </p:txBody>
      </p:sp>
      <p:sp>
        <p:nvSpPr>
          <p:cNvPr id="18" name="TextBox 17">
            <a:extLst>
              <a:ext uri="{FF2B5EF4-FFF2-40B4-BE49-F238E27FC236}">
                <a16:creationId xmlns:a16="http://schemas.microsoft.com/office/drawing/2014/main" id="{901F0E42-E30A-6746-A90D-37460DE86774}"/>
              </a:ext>
            </a:extLst>
          </p:cNvPr>
          <p:cNvSpPr txBox="1"/>
          <p:nvPr/>
        </p:nvSpPr>
        <p:spPr>
          <a:xfrm>
            <a:off x="539552" y="2540576"/>
            <a:ext cx="7848872" cy="1176456"/>
          </a:xfrm>
          <a:prstGeom prst="rect">
            <a:avLst/>
          </a:prstGeom>
        </p:spPr>
        <p:txBody>
          <a:bodyPr vert="horz" lIns="91440" tIns="45720" rIns="91440" bIns="45720" rtlCol="0" anchor="ctr">
            <a:normAutofit/>
          </a:bodyPr>
          <a:lstStyle/>
          <a:p>
            <a:pPr algn="ctr" defTabSz="914400">
              <a:lnSpc>
                <a:spcPct val="90000"/>
              </a:lnSpc>
              <a:spcAft>
                <a:spcPts val="600"/>
              </a:spcAft>
            </a:pPr>
            <a:r>
              <a:rPr lang="en-US" b="1" dirty="0"/>
              <a:t>A Structural Equation Model approach of the influence of position group, league tenure, environmental conditions and stadium type factors on the quality of performance of an NFL player after an injury related to the game day conditions that lead up to the injury.</a:t>
            </a:r>
            <a:endParaRPr lang="en-US" dirty="0"/>
          </a:p>
          <a:p>
            <a:pPr indent="-228600" defTabSz="914400">
              <a:lnSpc>
                <a:spcPct val="90000"/>
              </a:lnSpc>
              <a:spcAft>
                <a:spcPts val="600"/>
              </a:spcAft>
              <a:buFont typeface="Arial" panose="020B0604020202020204" pitchFamily="34" charset="0"/>
              <a:buChar char="•"/>
            </a:pPr>
            <a:endParaRPr lang="en-US" sz="1500" dirty="0"/>
          </a:p>
        </p:txBody>
      </p:sp>
      <p:pic>
        <p:nvPicPr>
          <p:cNvPr id="6" name="Picture 5" descr="A screenshot of a video game&#10;&#10;Description automatically generated">
            <a:extLst>
              <a:ext uri="{FF2B5EF4-FFF2-40B4-BE49-F238E27FC236}">
                <a16:creationId xmlns:a16="http://schemas.microsoft.com/office/drawing/2014/main" id="{6C1F7FB7-0FF6-9649-8897-0916803C25C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1145391" y="3496981"/>
            <a:ext cx="6522953" cy="3100371"/>
          </a:xfrm>
          <a:prstGeom prst="rect">
            <a:avLst/>
          </a:prstGeom>
        </p:spPr>
      </p:pic>
      <p:sp>
        <p:nvSpPr>
          <p:cNvPr id="2" name="Slide Number Placeholder 1">
            <a:extLst>
              <a:ext uri="{FF2B5EF4-FFF2-40B4-BE49-F238E27FC236}">
                <a16:creationId xmlns:a16="http://schemas.microsoft.com/office/drawing/2014/main" id="{CAD2A387-724E-6842-B575-322E777E6E86}"/>
              </a:ext>
            </a:extLst>
          </p:cNvPr>
          <p:cNvSpPr>
            <a:spLocks noGrp="1"/>
          </p:cNvSpPr>
          <p:nvPr>
            <p:ph type="sldNum" sz="quarter" idx="12"/>
          </p:nvPr>
        </p:nvSpPr>
        <p:spPr/>
        <p:txBody>
          <a:bodyPr/>
          <a:lstStyle/>
          <a:p>
            <a:fld id="{9EBFC3CA-8FA7-BF40-87CC-A711F9CD4C95}" type="slidenum">
              <a:rPr lang="en-US" smtClean="0"/>
              <a:t>7</a:t>
            </a:fld>
            <a:endParaRPr lang="en-US"/>
          </a:p>
        </p:txBody>
      </p:sp>
    </p:spTree>
    <p:extLst>
      <p:ext uri="{BB962C8B-B14F-4D97-AF65-F5344CB8AC3E}">
        <p14:creationId xmlns:p14="http://schemas.microsoft.com/office/powerpoint/2010/main" val="63237335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091798FC-2C71-664A-9420-664EB1196396}"/>
              </a:ext>
            </a:extLst>
          </p:cNvPr>
          <p:cNvSpPr>
            <a:spLocks noGrp="1"/>
          </p:cNvSpPr>
          <p:nvPr>
            <p:ph type="title"/>
          </p:nvPr>
        </p:nvSpPr>
        <p:spPr>
          <a:xfrm>
            <a:off x="884419" y="826680"/>
            <a:ext cx="7375161" cy="1325563"/>
          </a:xfrm>
        </p:spPr>
        <p:txBody>
          <a:bodyPr vert="horz" lIns="91440" tIns="45720" rIns="91440" bIns="45720" rtlCol="0">
            <a:normAutofit/>
          </a:bodyPr>
          <a:lstStyle/>
          <a:p>
            <a:pPr algn="ctr"/>
            <a:r>
              <a:rPr lang="en-US" sz="3500" b="1" kern="1200" dirty="0">
                <a:solidFill>
                  <a:srgbClr val="FFFFFF"/>
                </a:solidFill>
                <a:latin typeface="+mj-lt"/>
                <a:ea typeface="+mj-ea"/>
                <a:cs typeface="+mj-cs"/>
              </a:rPr>
              <a:t>The Latent Growth Curve Model</a:t>
            </a:r>
            <a:endParaRPr lang="en-US" sz="3500" kern="1200" dirty="0">
              <a:solidFill>
                <a:srgbClr val="FFFFFF"/>
              </a:solidFill>
              <a:latin typeface="+mj-lt"/>
              <a:ea typeface="+mj-ea"/>
              <a:cs typeface="+mj-cs"/>
            </a:endParaRPr>
          </a:p>
        </p:txBody>
      </p:sp>
      <p:pic>
        <p:nvPicPr>
          <p:cNvPr id="10" name="Content Placeholder 13">
            <a:extLst>
              <a:ext uri="{FF2B5EF4-FFF2-40B4-BE49-F238E27FC236}">
                <a16:creationId xmlns:a16="http://schemas.microsoft.com/office/drawing/2014/main" id="{9AEDF922-5EDD-0A44-8C57-1E5F65DF3C9B}"/>
              </a:ext>
            </a:extLst>
          </p:cNvPr>
          <p:cNvPicPr>
            <a:picLocks noChangeAspect="1"/>
          </p:cNvPicPr>
          <p:nvPr/>
        </p:nvPicPr>
        <p:blipFill rotWithShape="1">
          <a:blip r:embed="rId4">
            <a:extLst>
              <a:ext uri="{28A0092B-C50C-407E-A947-70E740481C1C}">
                <a14:useLocalDpi xmlns:a14="http://schemas.microsoft.com/office/drawing/2010/main" val="0"/>
              </a:ext>
            </a:extLst>
          </a:blip>
          <a:srcRect t="5275" r="2469" b="15713"/>
          <a:stretch/>
        </p:blipFill>
        <p:spPr>
          <a:xfrm>
            <a:off x="1547664" y="2636912"/>
            <a:ext cx="5869305" cy="3566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pic>
      <p:sp>
        <p:nvSpPr>
          <p:cNvPr id="3" name="Slide Number Placeholder 2">
            <a:extLst>
              <a:ext uri="{FF2B5EF4-FFF2-40B4-BE49-F238E27FC236}">
                <a16:creationId xmlns:a16="http://schemas.microsoft.com/office/drawing/2014/main" id="{C3BBFDD0-2548-1440-B10E-A1618D261F1C}"/>
              </a:ext>
            </a:extLst>
          </p:cNvPr>
          <p:cNvSpPr>
            <a:spLocks noGrp="1"/>
          </p:cNvSpPr>
          <p:nvPr>
            <p:ph type="sldNum" sz="quarter" idx="12"/>
          </p:nvPr>
        </p:nvSpPr>
        <p:spPr/>
        <p:txBody>
          <a:bodyPr/>
          <a:lstStyle/>
          <a:p>
            <a:fld id="{9EBFC3CA-8FA7-BF40-87CC-A711F9CD4C95}" type="slidenum">
              <a:rPr lang="en-US" smtClean="0"/>
              <a:t>8</a:t>
            </a:fld>
            <a:endParaRPr lang="en-US"/>
          </a:p>
        </p:txBody>
      </p:sp>
    </p:spTree>
    <p:extLst>
      <p:ext uri="{BB962C8B-B14F-4D97-AF65-F5344CB8AC3E}">
        <p14:creationId xmlns:p14="http://schemas.microsoft.com/office/powerpoint/2010/main" val="165826830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4690" name="Rectangle 2"/>
          <p:cNvSpPr>
            <a:spLocks noGrp="1" noChangeArrowheads="1"/>
          </p:cNvSpPr>
          <p:nvPr>
            <p:ph type="title"/>
          </p:nvPr>
        </p:nvSpPr>
        <p:spPr>
          <a:xfrm>
            <a:off x="480059" y="2053641"/>
            <a:ext cx="2751871" cy="2760098"/>
          </a:xfrm>
        </p:spPr>
        <p:txBody>
          <a:bodyPr>
            <a:normAutofit/>
          </a:bodyPr>
          <a:lstStyle/>
          <a:p>
            <a:r>
              <a:rPr lang="en-US" sz="3100" b="1" dirty="0">
                <a:solidFill>
                  <a:srgbClr val="FFFFFF"/>
                </a:solidFill>
                <a:latin typeface="Tahoma" charset="0"/>
              </a:rPr>
              <a:t>Analysis </a:t>
            </a:r>
            <a:r>
              <a:rPr lang="en-US" sz="3100" b="1" dirty="0">
                <a:solidFill>
                  <a:srgbClr val="FFFFFF"/>
                </a:solidFill>
              </a:rPr>
              <a:t> </a:t>
            </a:r>
          </a:p>
        </p:txBody>
      </p:sp>
      <p:sp>
        <p:nvSpPr>
          <p:cNvPr id="114691" name="Rectangle 3"/>
          <p:cNvSpPr>
            <a:spLocks noGrp="1" noChangeArrowheads="1"/>
          </p:cNvSpPr>
          <p:nvPr>
            <p:ph idx="1"/>
          </p:nvPr>
        </p:nvSpPr>
        <p:spPr>
          <a:xfrm>
            <a:off x="4427984" y="404664"/>
            <a:ext cx="4119509" cy="5627836"/>
          </a:xfrm>
        </p:spPr>
        <p:txBody>
          <a:bodyPr anchor="ctr">
            <a:normAutofit/>
          </a:bodyPr>
          <a:lstStyle/>
          <a:p>
            <a:r>
              <a:rPr lang="en-US" sz="2400" dirty="0">
                <a:solidFill>
                  <a:srgbClr val="000000"/>
                </a:solidFill>
              </a:rPr>
              <a:t>Created an injury variable </a:t>
            </a:r>
          </a:p>
          <a:p>
            <a:pPr lvl="1"/>
            <a:r>
              <a:rPr lang="en-US" sz="2100" b="0" i="1" dirty="0">
                <a:solidFill>
                  <a:srgbClr val="000000"/>
                </a:solidFill>
              </a:rPr>
              <a:t>(0 = no injury during the game, and 1 = injury during the game)</a:t>
            </a:r>
          </a:p>
          <a:p>
            <a:pPr lvl="1"/>
            <a:endParaRPr lang="en-US" sz="2100" b="0" i="1" dirty="0">
              <a:solidFill>
                <a:srgbClr val="000000"/>
              </a:solidFill>
            </a:endParaRPr>
          </a:p>
          <a:p>
            <a:r>
              <a:rPr lang="en-US" sz="2400" b="0" dirty="0">
                <a:solidFill>
                  <a:srgbClr val="000000"/>
                </a:solidFill>
              </a:rPr>
              <a:t>Categorized Variables</a:t>
            </a:r>
          </a:p>
          <a:p>
            <a:pPr lvl="1"/>
            <a:r>
              <a:rPr lang="en-US" sz="2100" b="0" dirty="0">
                <a:solidFill>
                  <a:srgbClr val="000000"/>
                </a:solidFill>
              </a:rPr>
              <a:t>Weather Factor</a:t>
            </a:r>
          </a:p>
          <a:p>
            <a:pPr lvl="2"/>
            <a:r>
              <a:rPr lang="en-US" sz="2100" i="1" dirty="0">
                <a:solidFill>
                  <a:srgbClr val="000000"/>
                </a:solidFill>
              </a:rPr>
              <a:t>Sunny, snow, overcast, rain, &amp; indoor</a:t>
            </a:r>
          </a:p>
          <a:p>
            <a:pPr lvl="1"/>
            <a:r>
              <a:rPr lang="en-US" sz="2100" b="0" dirty="0">
                <a:solidFill>
                  <a:srgbClr val="000000"/>
                </a:solidFill>
              </a:rPr>
              <a:t>Stadium Type Factor</a:t>
            </a:r>
          </a:p>
          <a:p>
            <a:pPr lvl="2"/>
            <a:r>
              <a:rPr lang="en-US" sz="2100" i="1" dirty="0">
                <a:solidFill>
                  <a:srgbClr val="000000"/>
                </a:solidFill>
              </a:rPr>
              <a:t>Outdoor, Domed &amp; Indoor</a:t>
            </a:r>
          </a:p>
          <a:p>
            <a:pPr lvl="1"/>
            <a:r>
              <a:rPr lang="en-US" sz="2100" b="0" dirty="0">
                <a:solidFill>
                  <a:srgbClr val="000000"/>
                </a:solidFill>
              </a:rPr>
              <a:t>Field Type </a:t>
            </a:r>
          </a:p>
          <a:p>
            <a:pPr lvl="2"/>
            <a:r>
              <a:rPr lang="en-US" sz="2100" dirty="0">
                <a:solidFill>
                  <a:srgbClr val="000000"/>
                </a:solidFill>
              </a:rPr>
              <a:t>Synthetic (turf) or Natural (grass)</a:t>
            </a:r>
            <a:endParaRPr lang="en-US" sz="2100" b="0" dirty="0">
              <a:solidFill>
                <a:srgbClr val="000000"/>
              </a:solidFill>
            </a:endParaRPr>
          </a:p>
          <a:p>
            <a:endParaRPr lang="en-US" sz="2100" b="0" i="1" dirty="0">
              <a:solidFill>
                <a:srgbClr val="000000"/>
              </a:solidFill>
            </a:endParaRPr>
          </a:p>
        </p:txBody>
      </p:sp>
      <p:sp>
        <p:nvSpPr>
          <p:cNvPr id="2" name="Slide Number Placeholder 1">
            <a:extLst>
              <a:ext uri="{FF2B5EF4-FFF2-40B4-BE49-F238E27FC236}">
                <a16:creationId xmlns:a16="http://schemas.microsoft.com/office/drawing/2014/main" id="{EBEE15FD-32B2-B646-BDD3-3340EBFF26B2}"/>
              </a:ext>
            </a:extLst>
          </p:cNvPr>
          <p:cNvSpPr>
            <a:spLocks noGrp="1"/>
          </p:cNvSpPr>
          <p:nvPr>
            <p:ph type="sldNum" sz="quarter" idx="12"/>
          </p:nvPr>
        </p:nvSpPr>
        <p:spPr/>
        <p:txBody>
          <a:bodyPr/>
          <a:lstStyle/>
          <a:p>
            <a:fld id="{9EBFC3CA-8FA7-BF40-87CC-A711F9CD4C95}" type="slidenum">
              <a:rPr lang="en-US" smtClean="0"/>
              <a:t>9</a:t>
            </a:fld>
            <a:endParaRPr lang="en-US"/>
          </a:p>
        </p:txBody>
      </p:sp>
    </p:spTree>
    <p:extLst>
      <p:ext uri="{BB962C8B-B14F-4D97-AF65-F5344CB8AC3E}">
        <p14:creationId xmlns:p14="http://schemas.microsoft.com/office/powerpoint/2010/main" val="331315413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1461</Words>
  <Application>Microsoft Macintosh PowerPoint</Application>
  <PresentationFormat>On-screen Show (4:3)</PresentationFormat>
  <Paragraphs>256</Paragraphs>
  <Slides>17</Slides>
  <Notes>12</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Cambria Math</vt:lpstr>
      <vt:lpstr>Courier New</vt:lpstr>
      <vt:lpstr>Segoe Script</vt:lpstr>
      <vt:lpstr>Tahoma</vt:lpstr>
      <vt:lpstr>Wingdings</vt:lpstr>
      <vt:lpstr>Office Theme</vt:lpstr>
      <vt:lpstr>A Structural Equation Modeling approach at explaining injuries in the NFL</vt:lpstr>
      <vt:lpstr>Motivation </vt:lpstr>
      <vt:lpstr>PowerPoint Presentation</vt:lpstr>
      <vt:lpstr>PowerPoint Presentation</vt:lpstr>
      <vt:lpstr>Types of Stadiums</vt:lpstr>
      <vt:lpstr>The Data </vt:lpstr>
      <vt:lpstr>The Proposed Model</vt:lpstr>
      <vt:lpstr>The Latent Growth Curve Model</vt:lpstr>
      <vt:lpstr>Analysis  </vt:lpstr>
      <vt:lpstr>The Model Formality</vt:lpstr>
      <vt:lpstr>Bayesian Analysis (a STAN package)</vt:lpstr>
      <vt:lpstr>Results (Simple Model)</vt:lpstr>
      <vt:lpstr>Results (Desired Model)</vt:lpstr>
      <vt:lpstr>Visually</vt:lpstr>
      <vt:lpstr>PowerPoint Presentation</vt:lpstr>
      <vt:lpstr>Conclusions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Structural Equation Modeling approach at explaining injuries in the NFL</dc:title>
  <dc:creator>Microsoft Office User</dc:creator>
  <cp:lastModifiedBy>Microsoft Office User</cp:lastModifiedBy>
  <cp:revision>13</cp:revision>
  <dcterms:created xsi:type="dcterms:W3CDTF">2020-05-05T17:18:26Z</dcterms:created>
  <dcterms:modified xsi:type="dcterms:W3CDTF">2020-05-07T21:38:44Z</dcterms:modified>
</cp:coreProperties>
</file>